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377" r:id="rId3"/>
    <p:sldId id="287" r:id="rId4"/>
    <p:sldId id="330" r:id="rId5"/>
    <p:sldId id="374" r:id="rId6"/>
    <p:sldId id="308" r:id="rId7"/>
    <p:sldId id="312" r:id="rId8"/>
    <p:sldId id="381" r:id="rId9"/>
    <p:sldId id="348" r:id="rId10"/>
    <p:sldId id="376" r:id="rId11"/>
    <p:sldId id="350" r:id="rId12"/>
    <p:sldId id="351" r:id="rId13"/>
    <p:sldId id="268" r:id="rId14"/>
    <p:sldId id="353" r:id="rId15"/>
    <p:sldId id="354" r:id="rId16"/>
    <p:sldId id="373" r:id="rId17"/>
    <p:sldId id="272" r:id="rId18"/>
    <p:sldId id="364" r:id="rId19"/>
    <p:sldId id="289" r:id="rId20"/>
    <p:sldId id="291" r:id="rId21"/>
    <p:sldId id="357" r:id="rId22"/>
    <p:sldId id="278" r:id="rId23"/>
  </p:sldIdLst>
  <p:sldSz cx="12192000" cy="6858000"/>
  <p:notesSz cx="6888163" cy="100187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10654394-1E9B-4F4B-AFFA-41938FAE1C0D}">
          <p14:sldIdLst>
            <p14:sldId id="370"/>
            <p14:sldId id="377"/>
            <p14:sldId id="287"/>
            <p14:sldId id="330"/>
            <p14:sldId id="374"/>
            <p14:sldId id="308"/>
            <p14:sldId id="312"/>
            <p14:sldId id="381"/>
            <p14:sldId id="348"/>
            <p14:sldId id="376"/>
            <p14:sldId id="350"/>
            <p14:sldId id="351"/>
            <p14:sldId id="268"/>
            <p14:sldId id="353"/>
            <p14:sldId id="354"/>
            <p14:sldId id="373"/>
            <p14:sldId id="272"/>
            <p14:sldId id="364"/>
            <p14:sldId id="289"/>
            <p14:sldId id="291"/>
            <p14:sldId id="35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590A7"/>
    <a:srgbClr val="7795B1"/>
    <a:srgbClr val="96ABBC"/>
    <a:srgbClr val="FF99CC"/>
    <a:srgbClr val="FF99FF"/>
    <a:srgbClr val="FFFF99"/>
    <a:srgbClr val="008000"/>
    <a:srgbClr val="66FFFF"/>
    <a:srgbClr val="D3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0.xlsx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1.xlsx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2.xlsx" /><Relationship Id="rId2" Type="http://schemas.microsoft.com/office/2011/relationships/chartColorStyle" Target="colors12.xml" /><Relationship Id="rId1" Type="http://schemas.microsoft.com/office/2011/relationships/chartStyle" Target="styl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3.xlsx" /><Relationship Id="rId2" Type="http://schemas.microsoft.com/office/2011/relationships/chartColorStyle" Target="colors13.xml" /><Relationship Id="rId1" Type="http://schemas.microsoft.com/office/2011/relationships/chartStyle" Target="style13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5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6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7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8.xlsx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9.xlsx" /><Relationship Id="rId2" Type="http://schemas.microsoft.com/office/2011/relationships/chartColorStyle" Target="colors9.xml" /><Relationship Id="rId1" Type="http://schemas.microsoft.com/office/2011/relationships/chartStyle" Target="style9.xml" /><Relationship Id="rId4" Type="http://schemas.openxmlformats.org/officeDocument/2006/relationships/chartUserShapes" Target="../drawings/drawing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47925032296632E-2"/>
          <c:y val="4.8225033332707362E-2"/>
          <c:w val="0.91886153131039872"/>
          <c:h val="0.7654008958207128"/>
        </c:manualLayout>
      </c:layout>
      <c:line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Ріст мінімальної ЗП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53388990622563E-2"/>
                  <c:y val="5.036309959750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6D-4C71-800D-E43A4F6F142B}"/>
                </c:ext>
              </c:extLst>
            </c:dLbl>
            <c:dLbl>
              <c:idx val="1"/>
              <c:layout>
                <c:manualLayout>
                  <c:x val="-4.5961071959530579E-2"/>
                  <c:y val="4.821212277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6D-4C71-800D-E43A4F6F142B}"/>
                </c:ext>
              </c:extLst>
            </c:dLbl>
            <c:dLbl>
              <c:idx val="2"/>
              <c:layout>
                <c:manualLayout>
                  <c:x val="-3.9794238949411247E-2"/>
                  <c:y val="6.75679799440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6D-4C71-800D-E43A4F6F142B}"/>
                </c:ext>
              </c:extLst>
            </c:dLbl>
            <c:dLbl>
              <c:idx val="3"/>
              <c:layout>
                <c:manualLayout>
                  <c:x val="-3.5154708155119736E-2"/>
                  <c:y val="6.4462697883607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777786114517705E-2"/>
                      <c:h val="8.1295188292745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6D-4C71-800D-E43A4F6F142B}"/>
                </c:ext>
              </c:extLst>
            </c:dLbl>
            <c:dLbl>
              <c:idx val="4"/>
              <c:layout>
                <c:manualLayout>
                  <c:x val="-2.5541750049710828E-2"/>
                  <c:y val="7.204481292996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6D-4C71-800D-E43A4F6F1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Аркуш1!$A$2:$A$7</c:f>
              <c:strCache>
                <c:ptCount val="6"/>
                <c:pt idx="0">
                  <c:v>1 січня 2019 </c:v>
                </c:pt>
                <c:pt idx="1">
                  <c:v>1 січня 2020 </c:v>
                </c:pt>
                <c:pt idx="2">
                  <c:v>1 січня 2021</c:v>
                </c:pt>
                <c:pt idx="3">
                  <c:v>1 грудня 2021</c:v>
                </c:pt>
                <c:pt idx="4">
                  <c:v>1 січня 2022</c:v>
                </c:pt>
                <c:pt idx="5">
                  <c:v>1 жовтня 2022</c:v>
                </c:pt>
              </c:strCache>
            </c:strRef>
          </c:cat>
          <c:val>
            <c:numRef>
              <c:f>Аркуш1!$B$2:$B$7</c:f>
              <c:numCache>
                <c:formatCode>#,##0</c:formatCode>
                <c:ptCount val="6"/>
                <c:pt idx="0">
                  <c:v>4173</c:v>
                </c:pt>
                <c:pt idx="1">
                  <c:v>4723</c:v>
                </c:pt>
                <c:pt idx="2">
                  <c:v>6000</c:v>
                </c:pt>
                <c:pt idx="3">
                  <c:v>6500</c:v>
                </c:pt>
                <c:pt idx="4">
                  <c:v>6500</c:v>
                </c:pt>
                <c:pt idx="5">
                  <c:v>6700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06D-4C71-800D-E43A4F6F142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Посадовий оклад 1-го тарифного розряду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headEnd type="none"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852320675105488E-2"/>
                  <c:y val="6.084632446278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6D-4C71-800D-E43A4F6F142B}"/>
                </c:ext>
              </c:extLst>
            </c:dLbl>
            <c:dLbl>
              <c:idx val="1"/>
              <c:layout>
                <c:manualLayout>
                  <c:x val="-4.4743317447161209E-2"/>
                  <c:y val="-7.074364886796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6D-4C71-800D-E43A4F6F142B}"/>
                </c:ext>
              </c:extLst>
            </c:dLbl>
            <c:dLbl>
              <c:idx val="2"/>
              <c:layout>
                <c:manualLayout>
                  <c:x val="-4.3434003315375051E-2"/>
                  <c:y val="-7.039759342921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6D-4C71-800D-E43A4F6F142B}"/>
                </c:ext>
              </c:extLst>
            </c:dLbl>
            <c:dLbl>
              <c:idx val="3"/>
              <c:layout>
                <c:manualLayout>
                  <c:x val="-3.5087719298245772E-2"/>
                  <c:y val="-6.111414368749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6D-4C71-800D-E43A4F6F142B}"/>
                </c:ext>
              </c:extLst>
            </c:dLbl>
            <c:dLbl>
              <c:idx val="4"/>
              <c:layout>
                <c:manualLayout>
                  <c:x val="-4.6641456612515286E-2"/>
                  <c:y val="-7.70134207182337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2 893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06D-4C71-800D-E43A4F6F142B}"/>
                </c:ext>
              </c:extLst>
            </c:dLbl>
            <c:dLbl>
              <c:idx val="5"/>
              <c:layout>
                <c:manualLayout>
                  <c:x val="-1.3326130460718608E-2"/>
                  <c:y val="-6.459190124755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Аркуш1!$A$2:$A$7</c:f>
              <c:strCache>
                <c:ptCount val="6"/>
                <c:pt idx="0">
                  <c:v>1 січня 2019 </c:v>
                </c:pt>
                <c:pt idx="1">
                  <c:v>1 січня 2020 </c:v>
                </c:pt>
                <c:pt idx="2">
                  <c:v>1 січня 2021</c:v>
                </c:pt>
                <c:pt idx="3">
                  <c:v>1 грудня 2021</c:v>
                </c:pt>
                <c:pt idx="4">
                  <c:v>1 січня 2022</c:v>
                </c:pt>
                <c:pt idx="5">
                  <c:v>1 жовтня 2022</c:v>
                </c:pt>
              </c:strCache>
            </c:strRef>
          </c:cat>
          <c:val>
            <c:numRef>
              <c:f>Аркуш1!$C$2:$C$7</c:f>
              <c:numCache>
                <c:formatCode>#,##0</c:formatCode>
                <c:ptCount val="6"/>
                <c:pt idx="0">
                  <c:v>1921</c:v>
                </c:pt>
                <c:pt idx="1">
                  <c:v>2102</c:v>
                </c:pt>
                <c:pt idx="2">
                  <c:v>2670</c:v>
                </c:pt>
                <c:pt idx="3">
                  <c:v>2893</c:v>
                </c:pt>
                <c:pt idx="4">
                  <c:v>2893</c:v>
                </c:pt>
                <c:pt idx="5">
                  <c:v>2982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06D-4C71-800D-E43A4F6F1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0101768"/>
        <c:axId val="270097456"/>
      </c:lineChart>
      <c:catAx>
        <c:axId val="270101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70097456"/>
        <c:crosses val="autoZero"/>
        <c:auto val="1"/>
        <c:lblAlgn val="ctr"/>
        <c:lblOffset val="100"/>
        <c:noMultiLvlLbl val="0"/>
      </c:catAx>
      <c:valAx>
        <c:axId val="2700974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701017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9710352532113426E-2"/>
          <c:y val="0.91572380487377392"/>
          <c:w val="0.76285433822383664"/>
          <c:h val="6.9370371761406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solidFill>
      <a:schemeClr val="bg1">
        <a:alpha val="70000"/>
      </a:schemeClr>
    </a:solidFill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p3d contourW="6350">
          <a:contourClr>
            <a:schemeClr val="accent3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34112113740637E-2"/>
          <c:y val="6.3380636459811193E-2"/>
          <c:w val="1"/>
          <c:h val="0.719681099003384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Загальний обсяг видатків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1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446413713770507E-2"/>
                  <c:y val="-4.301166007002989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52540282062513"/>
                      <c:h val="7.005714691473349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4159071577091629E-2"/>
                  <c:y val="-6.01363024048885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01127401723054"/>
                      <c:h val="7.615031183018337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516364081242614E-2"/>
                  <c:y val="4.8723208418864098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72223627340815"/>
                      <c:h val="8.70622522910657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8937847777806405E-2"/>
                  <c:y val="-1.1548585261931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рік факт</c:v>
                </c:pt>
                <c:pt idx="1">
                  <c:v>2020 рік факт</c:v>
                </c:pt>
                <c:pt idx="2">
                  <c:v>2021 рік план</c:v>
                </c:pt>
                <c:pt idx="3">
                  <c:v>2022 рік прогноз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543.5</c:v>
                </c:pt>
                <c:pt idx="1">
                  <c:v>696</c:v>
                </c:pt>
                <c:pt idx="2">
                  <c:v>877.7</c:v>
                </c:pt>
                <c:pt idx="3">
                  <c:v>1053.2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7289-473F-8430-5FC39CC76AC6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Кошти НСЗУ</c:v>
                </c:pt>
              </c:strCache>
            </c:strRef>
          </c:tx>
          <c:spPr>
            <a:solidFill>
              <a:schemeClr val="accent4"/>
            </a:solidFill>
            <a:ln w="12700" cap="flat" cmpd="sng" algn="ctr">
              <a:solidFill>
                <a:schemeClr val="accent4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4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1163836068406899E-2"/>
                  <c:y val="-1.547128503381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163836068406819E-2"/>
                  <c:y val="-1.58321101229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067789230808788E-2"/>
                  <c:y val="-6.5297701613291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971742393210838E-2"/>
                  <c:y val="-1.1913411435718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рік факт</c:v>
                </c:pt>
                <c:pt idx="1">
                  <c:v>2020 рік факт</c:v>
                </c:pt>
                <c:pt idx="2">
                  <c:v>2021 рік план</c:v>
                </c:pt>
                <c:pt idx="3">
                  <c:v>2022 рік прогноз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330</c:v>
                </c:pt>
                <c:pt idx="1">
                  <c:v>500.8</c:v>
                </c:pt>
                <c:pt idx="2">
                  <c:v>781.5</c:v>
                </c:pt>
                <c:pt idx="3">
                  <c:v>959.4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7289-473F-8430-5FC39CC76A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395789224"/>
        <c:axId val="395786088"/>
        <c:axId val="0"/>
      </c:bar3DChart>
      <c:catAx>
        <c:axId val="395789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6088"/>
        <c:crosses val="autoZero"/>
        <c:auto val="1"/>
        <c:lblAlgn val="ctr"/>
        <c:lblOffset val="100"/>
        <c:noMultiLvlLbl val="0"/>
      </c:catAx>
      <c:valAx>
        <c:axId val="39578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606474891640817E-2"/>
          <c:y val="0.89371027673138304"/>
          <c:w val="0.88832427075659592"/>
          <c:h val="5.9441932349296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p3d contourW="6350">
          <a:contourClr>
            <a:schemeClr val="accent3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34112113740637E-2"/>
          <c:y val="3.0520411366670826E-2"/>
          <c:w val="1"/>
          <c:h val="0.840903541186029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Загальний обсяг видатків</c:v>
                </c:pt>
              </c:strCache>
            </c:strRef>
          </c:tx>
          <c:spPr>
            <a:solidFill>
              <a:srgbClr val="FF5050"/>
            </a:solidFill>
            <a:ln w="6350" cap="flat" cmpd="sng" algn="ctr">
              <a:noFill/>
              <a:prstDash val="solid"/>
              <a:miter lim="800000"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063024739493602E-2"/>
                  <c:y val="-4.4646197936833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01127401723054"/>
                      <c:h val="7.6150311830183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53-46C3-84D2-7E6F2A518DB9}"/>
                </c:ext>
              </c:extLst>
            </c:dLbl>
            <c:dLbl>
              <c:idx val="1"/>
              <c:layout>
                <c:manualLayout>
                  <c:x val="2.5872293824845488E-2"/>
                  <c:y val="-1.73838700484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223627340815"/>
                      <c:h val="8.706225229106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953-46C3-84D2-7E6F2A518DB9}"/>
                </c:ext>
              </c:extLst>
            </c:dLbl>
            <c:dLbl>
              <c:idx val="2"/>
              <c:layout>
                <c:manualLayout>
                  <c:x val="2.0033894615404436E-2"/>
                  <c:y val="-3.135501637938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Аркуш1!$A$2:$A$4</c:f>
              <c:strCache>
                <c:ptCount val="3"/>
                <c:pt idx="0">
                  <c:v>2020 рік факт</c:v>
                </c:pt>
                <c:pt idx="1">
                  <c:v>2021 рік план</c:v>
                </c:pt>
                <c:pt idx="2">
                  <c:v>2022 рік прогноз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211.3</c:v>
                </c:pt>
                <c:pt idx="1">
                  <c:v>221.3</c:v>
                </c:pt>
                <c:pt idx="2">
                  <c:v>226.4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0953-46C3-84D2-7E6F2A518D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100"/>
        <c:shape val="box"/>
        <c:axId val="395786480"/>
        <c:axId val="395788440"/>
        <c:axId val="0"/>
      </c:bar3DChart>
      <c:catAx>
        <c:axId val="39578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8440"/>
        <c:crosses val="autoZero"/>
        <c:auto val="1"/>
        <c:lblAlgn val="ctr"/>
        <c:lblOffset val="100"/>
        <c:noMultiLvlLbl val="0"/>
      </c:catAx>
      <c:valAx>
        <c:axId val="39578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p3d contourW="6350">
          <a:contourClr>
            <a:schemeClr val="accent3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982645582591604E-2"/>
          <c:y val="2.6744897626101945E-2"/>
          <c:w val="1"/>
          <c:h val="0.77538716433793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Загальний обсяг видатків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1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83144964227699E-2"/>
                  <c:y val="-1.145172777061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44402634101672"/>
                      <c:h val="7.0057154180595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3F-4C8E-99C2-9408B835322C}"/>
                </c:ext>
              </c:extLst>
            </c:dLbl>
            <c:dLbl>
              <c:idx val="1"/>
              <c:layout>
                <c:manualLayout>
                  <c:x val="2.299222024938535E-2"/>
                  <c:y val="-2.0383425928856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01127401723054"/>
                      <c:h val="7.6150311830183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3F-4C8E-99C2-9408B835322C}"/>
                </c:ext>
              </c:extLst>
            </c:dLbl>
            <c:dLbl>
              <c:idx val="2"/>
              <c:layout>
                <c:manualLayout>
                  <c:x val="1.5801455195784075E-2"/>
                  <c:y val="-9.797667457446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223627340815"/>
                      <c:h val="8.706225229106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A3F-4C8E-99C2-9408B835322C}"/>
                </c:ext>
              </c:extLst>
            </c:dLbl>
            <c:dLbl>
              <c:idx val="3"/>
              <c:layout>
                <c:manualLayout>
                  <c:x val="1.9079226194659186E-2"/>
                  <c:y val="-8.7815921233958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рік факт</c:v>
                </c:pt>
                <c:pt idx="1">
                  <c:v>2020 рік факт</c:v>
                </c:pt>
                <c:pt idx="2">
                  <c:v>2021 рік план</c:v>
                </c:pt>
                <c:pt idx="3">
                  <c:v>2022 рік прогноз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102.6</c:v>
                </c:pt>
                <c:pt idx="1">
                  <c:v>106.9</c:v>
                </c:pt>
                <c:pt idx="2">
                  <c:v>144.4</c:v>
                </c:pt>
                <c:pt idx="3">
                  <c:v>159.80000000000001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DA3F-4C8E-99C2-9408B83532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100"/>
        <c:shape val="box"/>
        <c:axId val="395788832"/>
        <c:axId val="395789616"/>
        <c:axId val="0"/>
      </c:bar3DChart>
      <c:catAx>
        <c:axId val="39578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9616"/>
        <c:crosses val="autoZero"/>
        <c:auto val="1"/>
        <c:lblAlgn val="ctr"/>
        <c:lblOffset val="100"/>
        <c:noMultiLvlLbl val="0"/>
      </c:catAx>
      <c:valAx>
        <c:axId val="39578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p3d contourW="6350">
          <a:contourClr>
            <a:schemeClr val="accent3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682177965507582E-2"/>
          <c:y val="3.1385747055873311E-2"/>
          <c:w val="1"/>
          <c:h val="0.79575073745908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Загальний обсяг видатків</c:v>
                </c:pt>
              </c:strCache>
            </c:strRef>
          </c:tx>
          <c:spPr>
            <a:solidFill>
              <a:schemeClr val="accent6"/>
            </a:solidFill>
            <a:ln w="12700" cap="flat" cmpd="sng" algn="ctr">
              <a:solidFill>
                <a:schemeClr val="accent6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6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2426995830673433E-2"/>
                  <c:y val="-3.036870683973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52540282062513"/>
                      <c:h val="7.005714691473349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344825815047548E-2"/>
                  <c:y val="-3.171986780901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01127401723054"/>
                      <c:h val="7.6150311830183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ABA-43BC-9014-AF771031D24C}"/>
                </c:ext>
              </c:extLst>
            </c:dLbl>
            <c:dLbl>
              <c:idx val="2"/>
              <c:layout>
                <c:manualLayout>
                  <c:x val="2.0655597721502966E-2"/>
                  <c:y val="-1.47688090394185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72223627340815"/>
                      <c:h val="8.706225229106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BA-43BC-9014-AF771031D24C}"/>
                </c:ext>
              </c:extLst>
            </c:dLbl>
            <c:dLbl>
              <c:idx val="3"/>
              <c:layout>
                <c:manualLayout>
                  <c:x val="2.8173200852738459E-2"/>
                  <c:y val="-1.819536376400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рік факт</c:v>
                </c:pt>
                <c:pt idx="1">
                  <c:v>2020 рік факт</c:v>
                </c:pt>
                <c:pt idx="2">
                  <c:v>2021 рік базовий план</c:v>
                </c:pt>
                <c:pt idx="3">
                  <c:v>2022 рік прогноз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58.8</c:v>
                </c:pt>
                <c:pt idx="1">
                  <c:v>67</c:v>
                </c:pt>
                <c:pt idx="2">
                  <c:v>89.8</c:v>
                </c:pt>
                <c:pt idx="3">
                  <c:v>122.1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CABA-43BC-9014-AF771031D2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100"/>
        <c:shape val="box"/>
        <c:axId val="392399232"/>
        <c:axId val="392403544"/>
        <c:axId val="0"/>
      </c:bar3DChart>
      <c:catAx>
        <c:axId val="3923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2403544"/>
        <c:crosses val="autoZero"/>
        <c:auto val="1"/>
        <c:lblAlgn val="ctr"/>
        <c:lblOffset val="100"/>
        <c:noMultiLvlLbl val="0"/>
      </c:catAx>
      <c:valAx>
        <c:axId val="39240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23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uk-UA" sz="2800" b="1" i="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uk-UA" sz="2800" b="1" i="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439,4 </a:t>
            </a: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</a:t>
            </a:r>
            <a:endParaRPr lang="uk-UA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032081022971596"/>
          <c:y val="6.143114093739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1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82404190396214E-3"/>
          <c:y val="0"/>
          <c:w val="0.99180173885845135"/>
          <c:h val="1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 рік</c:v>
                </c:pt>
              </c:strCache>
            </c:strRef>
          </c:tx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5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75-48F5-AA99-5A440C0B978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175-48F5-AA99-5A440C0B9783}"/>
              </c:ext>
            </c:extLst>
          </c:dPt>
          <c:dLbls>
            <c:dLbl>
              <c:idx val="0"/>
              <c:layout>
                <c:manualLayout>
                  <c:x val="0.21685400601837304"/>
                  <c:y val="0.123398056572487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F119E92-A821-47A2-AC3F-A4C9115B5487}" type="CATEGORYNAME">
                      <a:rPr lang="ru-RU"/>
                      <a:pPr>
                        <a:defRPr sz="18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2 564,7; 74,6%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35984757562523"/>
                      <c:h val="0.18074927523820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75-48F5-AA99-5A440C0B9783}"/>
                </c:ext>
              </c:extLst>
            </c:dLbl>
            <c:dLbl>
              <c:idx val="1"/>
              <c:layout>
                <c:manualLayout>
                  <c:x val="-8.0486759034878883E-2"/>
                  <c:y val="-0.211354457054103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DBD4564-593A-4939-86B1-748C738F1723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874,7; 25,4%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48845816137835"/>
                      <c:h val="0.16668900152858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75-48F5-AA99-5A440C0B9783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Власні доходи</c:v>
                </c:pt>
                <c:pt idx="1">
                  <c:v>Трансферти з Державного бюджету</c:v>
                </c:pt>
              </c:strCache>
            </c:strRef>
          </c:cat>
          <c:val>
            <c:numRef>
              <c:f>Аркуш1!$B$2:$B$3</c:f>
              <c:numCache>
                <c:formatCode>#\ ##0.0</c:formatCode>
                <c:ptCount val="2"/>
                <c:pt idx="0">
                  <c:v>2564.6999999999998</c:v>
                </c:pt>
                <c:pt idx="1">
                  <c:v>874.7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75-48F5-AA99-5A440C0B978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3</a:t>
            </a:r>
            <a:r>
              <a:rPr lang="uk-UA" sz="2800" b="1" i="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652,3 </a:t>
            </a: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</a:t>
            </a:r>
          </a:p>
        </c:rich>
      </c:tx>
      <c:layout>
        <c:manualLayout>
          <c:xMode val="edge"/>
          <c:yMode val="edge"/>
          <c:x val="0.17233926430368737"/>
          <c:y val="6.1431140937399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1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428989196343767E-3"/>
          <c:y val="0"/>
          <c:w val="0.9850341615270124"/>
          <c:h val="1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 рік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5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03-4581-8025-42E84CE0CCEF}"/>
              </c:ext>
            </c:extLst>
          </c:dPt>
          <c:dPt>
            <c:idx val="1"/>
            <c:bubble3D val="0"/>
            <c:explosion val="6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03-4581-8025-42E84CE0CCEF}"/>
              </c:ext>
            </c:extLst>
          </c:dPt>
          <c:dLbls>
            <c:dLbl>
              <c:idx val="0"/>
              <c:layout>
                <c:manualLayout>
                  <c:x val="0.19204225324734905"/>
                  <c:y val="0.178146961003464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53DDA2F-F0E1-4098-8B63-D994760C0B44}" type="CATEGORYNAME">
                      <a:rPr lang="ru-RU"/>
                      <a:pPr>
                        <a:defRPr sz="18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2 923,8; 80%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421872354184"/>
                      <c:h val="0.182521372759693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03-4581-8025-42E84CE0CCEF}"/>
                </c:ext>
              </c:extLst>
            </c:dLbl>
            <c:dLbl>
              <c:idx val="1"/>
              <c:layout>
                <c:manualLayout>
                  <c:x val="-0.10899651999445648"/>
                  <c:y val="-0.224183851386498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EF89B7B-817E-4C38-8A43-0CD38FDC2219}" type="CATEGORYNAME">
                      <a:rPr lang="ru-RU" smtClean="0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728,5; 20%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18332776006905"/>
                      <c:h val="0.168344953530374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03-4581-8025-42E84CE0CCEF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Аркуш1!$A$2:$A$3</c:f>
              <c:strCache>
                <c:ptCount val="2"/>
                <c:pt idx="0">
                  <c:v>Власні доходи</c:v>
                </c:pt>
                <c:pt idx="1">
                  <c:v>Трансферти з Державного бюджету</c:v>
                </c:pt>
              </c:strCache>
            </c:strRef>
          </c:cat>
          <c:val>
            <c:numRef>
              <c:f>Аркуш1!$B$2:$B$3</c:f>
              <c:numCache>
                <c:formatCode>#\ ##0.0</c:formatCode>
                <c:ptCount val="2"/>
                <c:pt idx="0">
                  <c:v>2923.8</c:v>
                </c:pt>
                <c:pt idx="1">
                  <c:v>728.5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03-4581-8025-42E84CE0CCE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82404190396214E-3"/>
          <c:y val="0"/>
          <c:w val="0.63584160680706814"/>
          <c:h val="0.9170454206859129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A0A-491E-9C8D-77D63BE311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A0A-491E-9C8D-77D63BE311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A0A-491E-9C8D-77D63BE311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A0A-491E-9C8D-77D63BE3117F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A0A-491E-9C8D-77D63BE311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A0A-491E-9C8D-77D63BE311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A0A-491E-9C8D-77D63BE311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A0A-491E-9C8D-77D63BE3117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A0A-491E-9C8D-77D63BE3117F}"/>
              </c:ext>
            </c:extLst>
          </c:dPt>
          <c:dLbls>
            <c:dLbl>
              <c:idx val="0"/>
              <c:layout>
                <c:manualLayout>
                  <c:x val="9.3432463431459625E-2"/>
                  <c:y val="4.949187573354268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227956-4AF6-4213-9150-09AFAFC13E61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1 784,0; 61,0%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0A-491E-9C8D-77D63BE3117F}"/>
                </c:ext>
              </c:extLst>
            </c:dLbl>
            <c:dLbl>
              <c:idx val="1"/>
              <c:layout>
                <c:manualLayout>
                  <c:x val="-0.16443916488330601"/>
                  <c:y val="6.62531033818663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392D150-5B0A-4BF4-AECB-42EEBCDA81A1}" type="CATEGORYNAME">
                      <a:rPr lang="uk-UA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uk-UA" baseline="0" dirty="0"/>
                      <a:t>; 445,7; 15,3%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4147047563076"/>
                      <c:h val="0.10585323289005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0A-491E-9C8D-77D63BE3117F}"/>
                </c:ext>
              </c:extLst>
            </c:dLbl>
            <c:dLbl>
              <c:idx val="2"/>
              <c:layout>
                <c:manualLayout>
                  <c:x val="1.9129111680102388E-2"/>
                  <c:y val="-0.150873028942568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4E90D23-E8CF-47A6-BA05-66B2902CCED7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194,1; 6,7%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78912669790444"/>
                      <c:h val="9.920686700429973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0A-491E-9C8D-77D63BE3117F}"/>
                </c:ext>
              </c:extLst>
            </c:dLbl>
            <c:dLbl>
              <c:idx val="3"/>
              <c:layout>
                <c:manualLayout>
                  <c:x val="6.6450930297001831E-2"/>
                  <c:y val="-0.112240809174985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59797BE-198B-4A06-B666-FA058D751DD1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172,6; 5,9%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17202369169235"/>
                      <c:h val="0.112545128998809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0A-491E-9C8D-77D63BE3117F}"/>
                </c:ext>
              </c:extLst>
            </c:dLbl>
            <c:dLbl>
              <c:idx val="4"/>
              <c:layout>
                <c:manualLayout>
                  <c:x val="0.1008923759699463"/>
                  <c:y val="1.5180055459649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46EF360-9B9B-4097-9733-3E58755CE332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22,5; 0,8%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A0A-491E-9C8D-77D63BE3117F}"/>
                </c:ext>
              </c:extLst>
            </c:dLbl>
            <c:dLbl>
              <c:idx val="5"/>
              <c:layout>
                <c:manualLayout>
                  <c:x val="8.945950733181339E-2"/>
                  <c:y val="0.174882894870889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23595F1-1D4F-49D8-AF24-A2A23E0F90BB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8,7; 0,3%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868539034469"/>
                      <c:h val="0.113431311116910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A0A-491E-9C8D-77D63BE3117F}"/>
                </c:ext>
              </c:extLst>
            </c:dLbl>
            <c:dLbl>
              <c:idx val="6"/>
              <c:layout>
                <c:manualLayout>
                  <c:x val="-3.9051813179695617E-2"/>
                  <c:y val="0.11453729431154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E6385A5-EE0F-416C-9D19-72B96EC6B301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181,8; 6,3%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A0A-491E-9C8D-77D63BE3117F}"/>
                </c:ext>
              </c:extLst>
            </c:dLbl>
            <c:dLbl>
              <c:idx val="7"/>
              <c:layout>
                <c:manualLayout>
                  <c:x val="-0.13774927961255257"/>
                  <c:y val="9.3930768940921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1CAA62-E400-4989-B0F5-F3BBB4149724}" type="CATEGORYNAME">
                      <a:rPr lang="ru-RU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/>
                      <a:t>; 53,5; 1,8%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A0A-491E-9C8D-77D63BE3117F}"/>
                </c:ext>
              </c:extLst>
            </c:dLbl>
            <c:dLbl>
              <c:idx val="8"/>
              <c:layout>
                <c:manualLayout>
                  <c:x val="-0.23805387358112573"/>
                  <c:y val="2.12132461199875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D72A90B-998D-4546-88CC-F64778E73ED5}" type="CATEGORYNAME">
                      <a:rPr lang="uk-UA"/>
                      <a:pPr>
                        <a:defRPr sz="16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uk-UA" baseline="0" dirty="0"/>
                      <a:t>; 60,9; 2,1%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A0A-491E-9C8D-77D63BE3117F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Аркуш1!$A$2:$A$10</c:f>
              <c:strCache>
                <c:ptCount val="9"/>
                <c:pt idx="0">
                  <c:v>Податок з доходів фізичних осіб</c:v>
                </c:pt>
                <c:pt idx="1">
                  <c:v>Єдиний податок</c:v>
                </c:pt>
                <c:pt idx="2">
                  <c:v>Плата за землю</c:v>
                </c:pt>
                <c:pt idx="3">
                  <c:v>Акцизний податок з пальним</c:v>
                </c:pt>
                <c:pt idx="4">
                  <c:v>Плата за надання адміністративних послуг</c:v>
                </c:pt>
                <c:pt idx="5">
                  <c:v>Кошти пайової участі та участі замовників</c:v>
                </c:pt>
                <c:pt idx="6">
                  <c:v>Власні надходження бюджетних установ</c:v>
                </c:pt>
                <c:pt idx="7">
                  <c:v>Податок на нерухоме майно</c:v>
                </c:pt>
                <c:pt idx="8">
                  <c:v>Інші</c:v>
                </c:pt>
              </c:strCache>
            </c:strRef>
          </c:cat>
          <c:val>
            <c:numRef>
              <c:f>Аркуш1!$B$2:$B$10</c:f>
              <c:numCache>
                <c:formatCode>#\ ##0.0</c:formatCode>
                <c:ptCount val="9"/>
                <c:pt idx="0">
                  <c:v>1784</c:v>
                </c:pt>
                <c:pt idx="1">
                  <c:v>445.7</c:v>
                </c:pt>
                <c:pt idx="2">
                  <c:v>194.1</c:v>
                </c:pt>
                <c:pt idx="3">
                  <c:v>172.6</c:v>
                </c:pt>
                <c:pt idx="4">
                  <c:v>22.5</c:v>
                </c:pt>
                <c:pt idx="5">
                  <c:v>8.6999999999999993</c:v>
                </c:pt>
                <c:pt idx="6">
                  <c:v>181.8</c:v>
                </c:pt>
                <c:pt idx="7">
                  <c:v>53.5</c:v>
                </c:pt>
                <c:pt idx="8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A0A-491E-9C8D-77D63BE3117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61868882272577E-2"/>
          <c:y val="5.7227811508694403E-2"/>
          <c:w val="0.91542733302124524"/>
          <c:h val="0.73952288022346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Власні доходи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1.9313303089342784E-2"/>
                  <c:y val="8.888887333528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22222183338200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1 998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6C7-48B7-8886-DFEA4BD14B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2 086,8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C7-48B7-8886-DFEA4BD14BAD}"/>
                </c:ext>
              </c:extLst>
            </c:dLbl>
            <c:dLbl>
              <c:idx val="4"/>
              <c:layout>
                <c:manualLayout>
                  <c:x val="-1.716738052386033E-2"/>
                  <c:y val="1.11111091669100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81-4EA7-87C4-12D53F19CC6A}"/>
                </c:ext>
              </c:extLst>
            </c:dLbl>
            <c:dLbl>
              <c:idx val="5"/>
              <c:layout>
                <c:manualLayout>
                  <c:x val="-5.3648064137063285E-3"/>
                  <c:y val="-4.44444366676401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1470.7</c:v>
                </c:pt>
                <c:pt idx="1">
                  <c:v>1735.4</c:v>
                </c:pt>
                <c:pt idx="2">
                  <c:v>1998</c:v>
                </c:pt>
                <c:pt idx="3">
                  <c:v>2086.8000000000002</c:v>
                </c:pt>
                <c:pt idx="4">
                  <c:v>2564.6999999999998</c:v>
                </c:pt>
                <c:pt idx="5">
                  <c:v>2923.8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C7-48B7-8886-DFEA4BD14BAD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Трансферти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21457958377719E-2"/>
                  <c:y val="8.888887333528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C7-48B7-8886-DFEA4BD14BAD}"/>
                </c:ext>
              </c:extLst>
            </c:dLbl>
            <c:dLbl>
              <c:idx val="1"/>
              <c:layout>
                <c:manualLayout>
                  <c:x val="1.3948496675636414E-2"/>
                  <c:y val="8.888887333528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313303089342784E-2"/>
                  <c:y val="4.44444366676401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6738052386025E-2"/>
                  <c:y val="4.44444366676401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729612827412657E-2"/>
                  <c:y val="7.3333320501606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729612827412657E-2"/>
                  <c:y val="4.44444366676401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Аркуш1!$D$2:$D$7</c:f>
              <c:numCache>
                <c:formatCode>General</c:formatCode>
                <c:ptCount val="6"/>
                <c:pt idx="0">
                  <c:v>1312.6</c:v>
                </c:pt>
                <c:pt idx="1">
                  <c:v>1434.2</c:v>
                </c:pt>
                <c:pt idx="2">
                  <c:v>1151.4000000000001</c:v>
                </c:pt>
                <c:pt idx="3">
                  <c:v>571.70000000000005</c:v>
                </c:pt>
                <c:pt idx="4">
                  <c:v>874.7</c:v>
                </c:pt>
                <c:pt idx="5">
                  <c:v>728.5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C7-48B7-8886-DFEA4BD14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568688"/>
        <c:axId val="392523176"/>
      </c:barChart>
      <c:lineChart>
        <c:grouping val="standard"/>
        <c:varyColors val="0"/>
        <c:ser>
          <c:idx val="1"/>
          <c:order val="1"/>
          <c:tx>
            <c:strRef>
              <c:f>Аркуш1!$C$1</c:f>
              <c:strCache>
                <c:ptCount val="1"/>
                <c:pt idx="0">
                  <c:v>Частка власних доходів в загальному обсягу доходів, %</c:v>
                </c:pt>
              </c:strCache>
            </c:strRef>
          </c:tx>
          <c:spPr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diamond"/>
            <c:size val="8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1.6807980736712115E-2"/>
                  <c:y val="-5.1777768717800793E-2"/>
                </c:manualLayout>
              </c:layout>
              <c:tx>
                <c:rich>
                  <a:bodyPr/>
                  <a:lstStyle/>
                  <a:p>
                    <a:fld id="{E52D69EA-EDD5-4333-AB27-B0BB1A2CC89A}" type="VALUE">
                      <a:rPr lang="en-US" smtClean="0"/>
                      <a:pPr/>
                      <a:t>[ЗНАЧЕННЯ]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C7-48B7-8886-DFEA4BD14BAD}"/>
                </c:ext>
              </c:extLst>
            </c:dLbl>
            <c:dLbl>
              <c:idx val="1"/>
              <c:layout>
                <c:manualLayout>
                  <c:x val="-2.539167099864224E-2"/>
                  <c:y val="-5.6222212384564763E-2"/>
                </c:manualLayout>
              </c:layout>
              <c:tx>
                <c:rich>
                  <a:bodyPr/>
                  <a:lstStyle/>
                  <a:p>
                    <a:fld id="{9D91BF38-6583-42DC-9A30-91BE2358FB95}" type="VALUE">
                      <a:rPr lang="en-US" smtClean="0"/>
                      <a:pPr/>
                      <a:t>[ЗНАЧЕННЯ]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6C7-48B7-8886-DFEA4BD14BAD}"/>
                </c:ext>
              </c:extLst>
            </c:dLbl>
            <c:dLbl>
              <c:idx val="2"/>
              <c:layout>
                <c:manualLayout>
                  <c:x val="-3.504832254331363E-2"/>
                  <c:y val="-5.1777768717800793E-2"/>
                </c:manualLayout>
              </c:layout>
              <c:tx>
                <c:rich>
                  <a:bodyPr/>
                  <a:lstStyle/>
                  <a:p>
                    <a:fld id="{8F6ACDF9-2D99-4A64-92C1-B39878F5E944}" type="VALUE">
                      <a:rPr lang="en-US" smtClean="0"/>
                      <a:pPr/>
                      <a:t>[ЗНАЧЕННЯ]</a:t>
                    </a:fld>
                    <a:r>
                      <a:rPr lang="en-US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6C7-48B7-8886-DFEA4BD14BAD}"/>
                </c:ext>
              </c:extLst>
            </c:dLbl>
            <c:dLbl>
              <c:idx val="3"/>
              <c:layout>
                <c:manualLayout>
                  <c:x val="-1.5735019453970846E-2"/>
                  <c:y val="-4.28888813842727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78,5%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6C7-48B7-8886-DFEA4BD14BAD}"/>
                </c:ext>
              </c:extLst>
            </c:dLbl>
            <c:dLbl>
              <c:idx val="4"/>
              <c:layout>
                <c:manualLayout>
                  <c:x val="-2.6464632281383505E-2"/>
                  <c:y val="-5.1777768717800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74,6%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6C7-48B7-8886-DFEA4BD14BAD}"/>
                </c:ext>
              </c:extLst>
            </c:dLbl>
            <c:dLbl>
              <c:idx val="5"/>
              <c:layout>
                <c:manualLayout>
                  <c:x val="3.5782836353719346E-3"/>
                  <c:y val="3.7111104617479504E-2"/>
                </c:manualLayout>
              </c:layout>
              <c:tx>
                <c:rich>
                  <a:bodyPr/>
                  <a:lstStyle/>
                  <a:p>
                    <a:fld id="{6788A956-66D1-49BB-AAE4-D8BE1B778C48}" type="VALUE">
                      <a:rPr lang="en-US" smtClean="0"/>
                      <a:pPr/>
                      <a:t>[ЗНАЧЕННЯ]</a:t>
                    </a:fld>
                    <a:r>
                      <a:rPr lang="en-US"/>
                      <a:t>,0%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52.8</c:v>
                </c:pt>
                <c:pt idx="1">
                  <c:v>54.8</c:v>
                </c:pt>
                <c:pt idx="2">
                  <c:v>62.3</c:v>
                </c:pt>
                <c:pt idx="3">
                  <c:v>78.099999999999994</c:v>
                </c:pt>
                <c:pt idx="4">
                  <c:v>74.599999999999994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6C7-48B7-8886-DFEA4BD14BAD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Частка трансфертів в загальному обсягу доходів, 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34925" cap="rnd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343820642778175E-3"/>
                  <c:y val="-5.8888878584623166E-3"/>
                </c:manualLayout>
              </c:layout>
              <c:tx>
                <c:rich>
                  <a:bodyPr/>
                  <a:lstStyle/>
                  <a:p>
                    <a:fld id="{0156715C-5340-4F49-BD9F-834F6A527125}" type="VALUE">
                      <a:rPr lang="en-US" smtClean="0"/>
                      <a:pPr/>
                      <a:t>[ЗНАЧЕННЯ]</a:t>
                    </a:fld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6C7-48B7-8886-DFEA4BD14BAD}"/>
                </c:ext>
              </c:extLst>
            </c:dLbl>
            <c:dLbl>
              <c:idx val="1"/>
              <c:layout>
                <c:manualLayout>
                  <c:x val="-6.4106817604439092E-2"/>
                  <c:y val="4.7444436142705756E-2"/>
                </c:manualLayout>
              </c:layout>
              <c:tx>
                <c:rich>
                  <a:bodyPr/>
                  <a:lstStyle/>
                  <a:p>
                    <a:fld id="{BBA3BC59-01B1-45F4-B4BB-0AAB66C1FF33}" type="VALUE">
                      <a:rPr lang="en-US" smtClean="0"/>
                      <a:pPr/>
                      <a:t>[ЗНАЧЕННЯ]</a:t>
                    </a:fld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C7-48B7-8886-DFEA4BD14BAD}"/>
                </c:ext>
              </c:extLst>
            </c:dLbl>
            <c:dLbl>
              <c:idx val="2"/>
              <c:layout>
                <c:manualLayout>
                  <c:x val="-3.1917979122201082E-2"/>
                  <c:y val="-5.2555546359484534E-2"/>
                </c:manualLayout>
              </c:layout>
              <c:tx>
                <c:rich>
                  <a:bodyPr/>
                  <a:lstStyle/>
                  <a:p>
                    <a:fld id="{00BB2DA4-FC4A-488E-BF9B-2A6740C5712C}" type="VALUE">
                      <a:rPr lang="en-US" smtClean="0"/>
                      <a:pPr/>
                      <a:t>[ЗНАЧЕННЯ]</a:t>
                    </a:fld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6C7-48B7-8886-DFEA4BD14BAD}"/>
                </c:ext>
              </c:extLst>
            </c:dLbl>
            <c:dLbl>
              <c:idx val="3"/>
              <c:layout>
                <c:manualLayout>
                  <c:x val="-3.6209824253166142E-2"/>
                  <c:y val="-5.9222211859630468E-2"/>
                </c:manualLayout>
              </c:layout>
              <c:tx>
                <c:rich>
                  <a:bodyPr/>
                  <a:lstStyle/>
                  <a:p>
                    <a:fld id="{723B54D6-9358-4E04-B531-DE80FDE303F4}" type="VALUE">
                      <a:rPr lang="en-US" smtClean="0"/>
                      <a:pPr/>
                      <a:t>[ЗНАЧЕННЯ]</a:t>
                    </a:fld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C7-48B7-8886-DFEA4BD14BAD}"/>
                </c:ext>
              </c:extLst>
            </c:dLbl>
            <c:dLbl>
              <c:idx val="4"/>
              <c:layout>
                <c:manualLayout>
                  <c:x val="-4.264759194961374E-2"/>
                  <c:y val="-5.255554635948445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kern="1200" baseline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25,4%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81-4EA7-87C4-12D53F19CC6A}"/>
                </c:ext>
              </c:extLst>
            </c:dLbl>
            <c:dLbl>
              <c:idx val="5"/>
              <c:layout>
                <c:manualLayout>
                  <c:x val="-4.7923857936208819E-2"/>
                  <c:y val="-5.1777768717800751E-2"/>
                </c:manualLayout>
              </c:layout>
              <c:tx>
                <c:rich>
                  <a:bodyPr/>
                  <a:lstStyle/>
                  <a:p>
                    <a:fld id="{9950F040-A1BF-4037-9F9C-A37BF1982DD4}" type="VALUE">
                      <a:rPr lang="en-US" smtClean="0"/>
                      <a:pPr/>
                      <a:t>[ЗНАЧЕННЯ]</a:t>
                    </a:fld>
                    <a:r>
                      <a:rPr lang="en-US"/>
                      <a:t>,0%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Аркуш1!$E$2:$E$7</c:f>
              <c:numCache>
                <c:formatCode>General</c:formatCode>
                <c:ptCount val="6"/>
                <c:pt idx="0">
                  <c:v>47.2</c:v>
                </c:pt>
                <c:pt idx="1">
                  <c:v>45.2</c:v>
                </c:pt>
                <c:pt idx="2">
                  <c:v>36.6</c:v>
                </c:pt>
                <c:pt idx="3">
                  <c:v>21.5</c:v>
                </c:pt>
                <c:pt idx="4">
                  <c:v>25.4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6C7-48B7-8886-DFEA4BD14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529840"/>
        <c:axId val="392525528"/>
      </c:lineChart>
      <c:catAx>
        <c:axId val="30756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2523176"/>
        <c:crosses val="autoZero"/>
        <c:auto val="1"/>
        <c:lblAlgn val="ctr"/>
        <c:lblOffset val="100"/>
        <c:noMultiLvlLbl val="0"/>
      </c:catAx>
      <c:valAx>
        <c:axId val="39252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07568688"/>
        <c:crosses val="autoZero"/>
        <c:crossBetween val="between"/>
      </c:valAx>
      <c:valAx>
        <c:axId val="392525528"/>
        <c:scaling>
          <c:orientation val="minMax"/>
          <c:max val="9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2529840"/>
        <c:crosses val="max"/>
        <c:crossBetween val="between"/>
        <c:majorUnit val="10"/>
      </c:valAx>
      <c:catAx>
        <c:axId val="392529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525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453903935833199E-2"/>
          <c:y val="0.85457255388056796"/>
          <c:w val="0.98854609606416677"/>
          <c:h val="0.14542744611943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uk-UA" sz="2800" b="1" i="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3 309,3 млн грн</a:t>
            </a:r>
            <a:endParaRPr lang="uk-UA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742737096494061"/>
          <c:y val="5.5291335269915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1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82580138754719E-3"/>
          <c:y val="0"/>
          <c:w val="0.99180173885845135"/>
          <c:h val="1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2020 рік</c:v>
                </c:pt>
              </c:strCache>
            </c:strRef>
          </c:tx>
          <c:explosion val="9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31D-413D-83D5-E41E96FB8B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31D-413D-83D5-E41E96FB8BA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31D-413D-83D5-E41E96FB8BA3}"/>
              </c:ext>
            </c:extLst>
          </c:dPt>
          <c:dLbls>
            <c:dLbl>
              <c:idx val="0"/>
              <c:layout>
                <c:manualLayout>
                  <c:x val="0.19991135488713666"/>
                  <c:y val="0.1967411754019654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22804609687362"/>
                      <c:h val="0.17467035460268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1D-413D-83D5-E41E96FB8BA3}"/>
                </c:ext>
              </c:extLst>
            </c:dLbl>
            <c:dLbl>
              <c:idx val="1"/>
              <c:layout>
                <c:manualLayout>
                  <c:x val="-0.18414863726709876"/>
                  <c:y val="-0.23432285825727805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6448092990021"/>
                      <c:h val="0.1666889917330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1D-413D-83D5-E41E96FB8BA3}"/>
                </c:ext>
              </c:extLst>
            </c:dLbl>
            <c:dLbl>
              <c:idx val="2"/>
              <c:layout>
                <c:manualLayout>
                  <c:x val="-0.37058892403014787"/>
                  <c:y val="4.1144946215620768E-3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22716601291191"/>
                      <c:h val="0.13891522516377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31D-413D-83D5-E41E96FB8BA3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Видатки споживання</c:v>
                </c:pt>
                <c:pt idx="1">
                  <c:v>Видатки розвитку</c:v>
                </c:pt>
                <c:pt idx="2">
                  <c:v>Реверсна дотація</c:v>
                </c:pt>
              </c:strCache>
            </c:strRef>
          </c:cat>
          <c:val>
            <c:numRef>
              <c:f>Аркуш1!$B$2:$B$4</c:f>
              <c:numCache>
                <c:formatCode>#\ ##0.0</c:formatCode>
                <c:ptCount val="3"/>
                <c:pt idx="0">
                  <c:v>2871.9</c:v>
                </c:pt>
                <c:pt idx="1">
                  <c:v>364.1</c:v>
                </c:pt>
                <c:pt idx="2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D-413D-83D5-E41E96FB8BA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baseline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800" b="1" i="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3 714,7 млн грн</a:t>
            </a:r>
          </a:p>
        </c:rich>
      </c:tx>
      <c:layout>
        <c:manualLayout>
          <c:xMode val="edge"/>
          <c:yMode val="edge"/>
          <c:x val="0.20665298356120143"/>
          <c:y val="5.1980196177799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baseline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30"/>
      <c:rotY val="17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82611415486219E-3"/>
          <c:y val="0"/>
          <c:w val="0.9850341615270124"/>
          <c:h val="1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 рік</c:v>
                </c:pt>
              </c:strCache>
            </c:strRef>
          </c:tx>
          <c:explosion val="17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83-485C-9C5F-2614767E98B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83-485C-9C5F-2614767E98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 contourW="6350">
                <a:bevelT w="127000" h="127000"/>
                <a:bevelB w="127000" h="127000"/>
                <a:contourClr>
                  <a:schemeClr val="accent4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BE-4E69-8DCC-F20A8ECED321}"/>
              </c:ext>
            </c:extLst>
          </c:dPt>
          <c:dLbls>
            <c:dLbl>
              <c:idx val="0"/>
              <c:layout>
                <c:manualLayout>
                  <c:x val="0.23010376443274125"/>
                  <c:y val="0.139992119251574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3E34F1A-5B0B-468B-A1C9-85B725E71EE3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958C3F9C-AC84-4FCA-9628-AC9A36349D8B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[ЗНАЧЕННЯ]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2F1961D6-5E02-4BE7-AC02-723688AA2082}" type="PERCENTAG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[ВІДСОТОК]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4067258068413"/>
                      <c:h val="0.203785996378874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83-485C-9C5F-2614767E98B8}"/>
                </c:ext>
              </c:extLst>
            </c:dLbl>
            <c:dLbl>
              <c:idx val="1"/>
              <c:layout>
                <c:manualLayout>
                  <c:x val="4.9452124812299665E-2"/>
                  <c:y val="-3.8709060479349029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24564999307051"/>
                      <c:h val="0.14235485544147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E83-485C-9C5F-2614767E98B8}"/>
                </c:ext>
              </c:extLst>
            </c:dLbl>
            <c:dLbl>
              <c:idx val="2"/>
              <c:layout>
                <c:manualLayout>
                  <c:x val="-0.27758265172099439"/>
                  <c:y val="-8.3130454292775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B8F3883-1D95-4BA5-AEE0-402E6898BD02}" type="CATEGORYNAME">
                      <a:rPr lang="uk-UA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uk-UA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E716B81F-E4BE-48D6-A322-4242CE3B379D}" type="VALUE">
                      <a:rPr lang="uk-UA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[ЗНАЧЕННЯ]</a:t>
                    </a:fld>
                    <a:r>
                      <a:rPr lang="uk-UA" sz="14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9766AAE2-6B45-46D6-A11B-EFF23DEEED58}" type="PERCENTAGE">
                      <a:rPr lang="uk-UA" sz="1400" baseline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[ВІДСОТОК]</a:t>
                    </a:fld>
                    <a:endParaRPr lang="uk-UA" sz="14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0031290806148"/>
                      <c:h val="0.15960078316332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BE-4E69-8DCC-F20A8ECED321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Видатки споживання</c:v>
                </c:pt>
                <c:pt idx="1">
                  <c:v>Реверсна дотація</c:v>
                </c:pt>
                <c:pt idx="2">
                  <c:v>Видатки розвитку</c:v>
                </c:pt>
              </c:strCache>
            </c:strRef>
          </c:cat>
          <c:val>
            <c:numRef>
              <c:f>Аркуш1!$B$2:$B$4</c:f>
              <c:numCache>
                <c:formatCode>#\ ##0.0</c:formatCode>
                <c:ptCount val="3"/>
                <c:pt idx="0">
                  <c:v>3299.4</c:v>
                </c:pt>
                <c:pt idx="1">
                  <c:v>91.7</c:v>
                </c:pt>
                <c:pt idx="2">
                  <c:v>323.60000000000002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83-485C-9C5F-2614767E98B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78355355854544E-2"/>
          <c:y val="5.902030368800739E-2"/>
          <c:w val="0.66685944733650016"/>
          <c:h val="0.79875755358567191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2022 рік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A-41B6-B7E2-054D00C8102B}"/>
              </c:ext>
            </c:extLst>
          </c:dPt>
          <c:dPt>
            <c:idx val="1"/>
            <c:bubble3D val="0"/>
            <c:spPr>
              <a:solidFill>
                <a:srgbClr val="71DA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A-41B6-B7E2-054D00C810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A-41B6-B7E2-054D00C810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A-41B6-B7E2-054D00C810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A-41B6-B7E2-054D00C8102B}"/>
              </c:ext>
            </c:extLst>
          </c:dPt>
          <c:dPt>
            <c:idx val="5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A-41B6-B7E2-054D00C8102B}"/>
              </c:ext>
            </c:extLst>
          </c:dPt>
          <c:dPt>
            <c:idx val="6"/>
            <c:bubble3D val="0"/>
            <c:spPr>
              <a:solidFill>
                <a:srgbClr val="A568D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16A-41B6-B7E2-054D00C8102B}"/>
              </c:ext>
            </c:extLst>
          </c:dPt>
          <c:dPt>
            <c:idx val="7"/>
            <c:bubble3D val="0"/>
            <c:spPr>
              <a:solidFill>
                <a:srgbClr val="99FFC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16A-41B6-B7E2-054D00C8102B}"/>
              </c:ext>
            </c:extLst>
          </c:dPt>
          <c:dPt>
            <c:idx val="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7B9-49B3-A3AE-0FF79B01450C}"/>
              </c:ext>
            </c:extLst>
          </c:dPt>
          <c:dLbls>
            <c:dLbl>
              <c:idx val="0"/>
              <c:layout>
                <c:manualLayout>
                  <c:x val="-0.10690655156654774"/>
                  <c:y val="0.142102712555427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03390565029875"/>
                      <c:h val="9.01539419502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6A-41B6-B7E2-054D00C8102B}"/>
                </c:ext>
              </c:extLst>
            </c:dLbl>
            <c:dLbl>
              <c:idx val="1"/>
              <c:layout>
                <c:manualLayout>
                  <c:x val="0.10308674103499887"/>
                  <c:y val="8.99173174306750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49602891523387"/>
                      <c:h val="0.14552407952596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6A-41B6-B7E2-054D00C8102B}"/>
                </c:ext>
              </c:extLst>
            </c:dLbl>
            <c:dLbl>
              <c:idx val="2"/>
              <c:layout>
                <c:manualLayout>
                  <c:x val="-0.26191620978477526"/>
                  <c:y val="9.63434431625109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66037759915575"/>
                      <c:h val="0.122384809972810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6A-41B6-B7E2-054D00C8102B}"/>
                </c:ext>
              </c:extLst>
            </c:dLbl>
            <c:dLbl>
              <c:idx val="3"/>
              <c:layout>
                <c:manualLayout>
                  <c:x val="0.14571644255265667"/>
                  <c:y val="-0.272118197487569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245663757120001"/>
                      <c:h val="0.159484926179671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16A-41B6-B7E2-054D00C8102B}"/>
                </c:ext>
              </c:extLst>
            </c:dLbl>
            <c:dLbl>
              <c:idx val="4"/>
              <c:layout>
                <c:manualLayout>
                  <c:x val="9.1031623392643063E-2"/>
                  <c:y val="-9.523009685022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97988184898959"/>
                      <c:h val="0.143548171628421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16A-41B6-B7E2-054D00C8102B}"/>
                </c:ext>
              </c:extLst>
            </c:dLbl>
            <c:dLbl>
              <c:idx val="5"/>
              <c:layout>
                <c:manualLayout>
                  <c:x val="9.2587375842352354E-2"/>
                  <c:y val="1.87859373489073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75693395981344"/>
                      <c:h val="0.1407915891348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16A-41B6-B7E2-054D00C8102B}"/>
                </c:ext>
              </c:extLst>
            </c:dLbl>
            <c:dLbl>
              <c:idx val="6"/>
              <c:layout>
                <c:manualLayout>
                  <c:x val="-0.1865140536486101"/>
                  <c:y val="7.84967374695672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84232293759164"/>
                      <c:h val="0.10719090735814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16A-41B6-B7E2-054D00C8102B}"/>
                </c:ext>
              </c:extLst>
            </c:dLbl>
            <c:dLbl>
              <c:idx val="7"/>
              <c:layout>
                <c:manualLayout>
                  <c:x val="1.6396727063326118E-2"/>
                  <c:y val="-0.15159266001919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6A-41B6-B7E2-054D00C8102B}"/>
                </c:ext>
              </c:extLst>
            </c:dLbl>
            <c:dLbl>
              <c:idx val="8"/>
              <c:layout>
                <c:manualLayout>
                  <c:x val="0.1130237860650997"/>
                  <c:y val="3.1948502306530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83777584409465"/>
                      <c:h val="0.159484926179671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7B9-49B3-A3AE-0FF79B0145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Аркуш1!$A$2:$A$10</c:f>
              <c:strCache>
                <c:ptCount val="9"/>
                <c:pt idx="0">
                  <c:v>УКБ</c:v>
                </c:pt>
                <c:pt idx="1">
                  <c:v>Міськвиконком</c:v>
                </c:pt>
                <c:pt idx="2">
                  <c:v>Департамент освіти</c:v>
                </c:pt>
                <c:pt idx="3">
                  <c:v>Управління молоді і спорту</c:v>
                </c:pt>
                <c:pt idx="4">
                  <c:v>Управління охорони здоров’я</c:v>
                </c:pt>
                <c:pt idx="5">
                  <c:v>Управління соціального захисту населення</c:v>
                </c:pt>
                <c:pt idx="6">
                  <c:v>Управління культури</c:v>
                </c:pt>
                <c:pt idx="7">
                  <c:v>Управління житлової політики і майна</c:v>
                </c:pt>
                <c:pt idx="8">
                  <c:v>Управління комунальної інфраструктури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33</c:v>
                </c:pt>
                <c:pt idx="1">
                  <c:v>0.5</c:v>
                </c:pt>
                <c:pt idx="2">
                  <c:v>74</c:v>
                </c:pt>
                <c:pt idx="3">
                  <c:v>7.2</c:v>
                </c:pt>
                <c:pt idx="4">
                  <c:v>7.8</c:v>
                </c:pt>
                <c:pt idx="5">
                  <c:v>11.9</c:v>
                </c:pt>
                <c:pt idx="6">
                  <c:v>4.8</c:v>
                </c:pt>
                <c:pt idx="7">
                  <c:v>30.9</c:v>
                </c:pt>
                <c:pt idx="8">
                  <c:v>132.30000000000001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6A-41B6-B7E2-054D00C810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p3d contourW="6350">
          <a:contourClr>
            <a:schemeClr val="accent3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247880234936311E-2"/>
          <c:y val="1.649450429845482E-2"/>
          <c:w val="0.90992418894902383"/>
          <c:h val="0.803938344135280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Загальний обсяг видатків</c:v>
                </c:pt>
              </c:strCache>
            </c:strRef>
          </c:tx>
          <c:spPr>
            <a:solidFill>
              <a:schemeClr val="accent2"/>
            </a:solidFill>
            <a:ln w="12700" cap="flat" cmpd="sng" algn="ctr">
              <a:solidFill>
                <a:schemeClr val="accent2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2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796287619649668E-2"/>
                  <c:y val="-1.3942159840214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52540282062513"/>
                      <c:h val="7.005714691473349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5208553287173955E-2"/>
                  <c:y val="-1.5293320134086493E-2"/>
                </c:manualLayout>
              </c:layout>
              <c:tx>
                <c:rich>
                  <a:bodyPr/>
                  <a:lstStyle/>
                  <a:p>
                    <a:fld id="{5D4BDC7C-4CB5-4C45-A320-64C326899F96}" type="VALUE">
                      <a:rPr lang="en-US" smtClean="0"/>
                      <a:pPr/>
                      <a:t>[ЗНАЧЕННЯ]</a:t>
                    </a:fld>
                    <a:r>
                      <a:rPr lang="en-US" sz="1400" dirty="0"/>
                      <a:t>(+10%)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27560629348439"/>
                      <c:h val="7.615037128907925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9737347806964404E-3"/>
                  <c:y val="-5.4781571809288496E-4"/>
                </c:manualLayout>
              </c:layout>
              <c:tx>
                <c:rich>
                  <a:bodyPr/>
                  <a:lstStyle/>
                  <a:p>
                    <a:fld id="{D394E9C3-2880-41C7-9E20-32D8D7B60600}" type="VALUE">
                      <a:rPr lang="en-US" smtClean="0"/>
                      <a:pPr/>
                      <a:t>[ЗНАЧЕННЯ]</a:t>
                    </a:fld>
                    <a:r>
                      <a:rPr lang="en-US" sz="1400" dirty="0"/>
                      <a:t>(+45,3%)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4883244898587"/>
                      <c:h val="8.706218547414103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9102270572899203E-2"/>
                  <c:y val="4.5141721010962437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45B5222-0385-4A64-A026-786FE475D201}" type="VALUE">
                      <a:rPr lang="en-US" smtClean="0"/>
                      <a:pPr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[ЗНАЧЕННЯ]</a:t>
                    </a:fld>
                    <a:r>
                      <a:rPr lang="en-US" sz="1400" dirty="0"/>
                      <a:t>(+15,1%)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562842343146782"/>
                      <c:h val="8.8305038328558544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рік факт</c:v>
                </c:pt>
                <c:pt idx="1">
                  <c:v>2020 рік факт</c:v>
                </c:pt>
                <c:pt idx="2">
                  <c:v>2021 рік план</c:v>
                </c:pt>
                <c:pt idx="3">
                  <c:v>2022 рік прогноз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1139.8</c:v>
                </c:pt>
                <c:pt idx="1">
                  <c:v>1254.3</c:v>
                </c:pt>
                <c:pt idx="2">
                  <c:v>1822.5</c:v>
                </c:pt>
                <c:pt idx="3">
                  <c:v>2097.8000000000002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19F3-4BDB-B682-AC1B8E2C378D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Освітня субвенція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p3d contourW="12700">
              <a:contourClr>
                <a:schemeClr val="accent1">
                  <a:shade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1677812544874571E-2"/>
                  <c:y val="-1.9632523373099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179822674899661E-2"/>
                  <c:y val="-2.5349933805801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446350918997689E-2"/>
                  <c:y val="-1.618517606500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31379088418954E-2"/>
                  <c:y val="-1.6949349401030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Аркуш1!$A$2:$A$5</c:f>
              <c:strCache>
                <c:ptCount val="4"/>
                <c:pt idx="0">
                  <c:v>2019 рік факт</c:v>
                </c:pt>
                <c:pt idx="1">
                  <c:v>2020 рік факт</c:v>
                </c:pt>
                <c:pt idx="2">
                  <c:v>2021 рік план</c:v>
                </c:pt>
                <c:pt idx="3">
                  <c:v>2022 рік прогноз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368.3</c:v>
                </c:pt>
                <c:pt idx="1">
                  <c:v>457</c:v>
                </c:pt>
                <c:pt idx="2">
                  <c:v>623.1</c:v>
                </c:pt>
                <c:pt idx="3">
                  <c:v>718.2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19F3-4BDB-B682-AC1B8E2C3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100"/>
        <c:shape val="box"/>
        <c:axId val="395784912"/>
        <c:axId val="395785696"/>
        <c:axId val="0"/>
      </c:bar3DChart>
      <c:catAx>
        <c:axId val="395784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5696"/>
        <c:crosses val="autoZero"/>
        <c:auto val="1"/>
        <c:lblAlgn val="ctr"/>
        <c:lblOffset val="100"/>
        <c:noMultiLvlLbl val="0"/>
      </c:catAx>
      <c:valAx>
        <c:axId val="3957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39578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494232060635377E-2"/>
          <c:y val="0.92236592138635587"/>
          <c:w val="0.89999988215811588"/>
          <c:h val="6.1228370270140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image" Target="../media/image5.jpg" 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image" Target="../media/image8.jpg" 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image" Target="../media/image5.jpg" 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image" Target="../media/image8.jp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ECAC2-E45D-462A-8608-8CE624119F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433B79-2695-4D7F-A41F-0B477091449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Збільшується норматив зарахування податку на доходи фізичних осіб до бюджетів територіальних громад з </a:t>
          </a:r>
          <a:r>
            <a:rPr lang="uk-UA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60% до 64%. </a:t>
          </a:r>
          <a:endParaRPr lang="uk-UA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6138E-E130-48D2-B5F8-8932C4A49BA7}" type="parTrans" cxnId="{768F39E1-C3F1-4D81-83A6-9E0C04DF0560}">
      <dgm:prSet/>
      <dgm:spPr/>
      <dgm:t>
        <a:bodyPr/>
        <a:lstStyle/>
        <a:p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37A36-841C-4199-B7E0-67A4C3DF6AD6}" type="sibTrans" cxnId="{768F39E1-C3F1-4D81-83A6-9E0C04DF0560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E9F6F-5094-4C5C-8AB6-1D80C0887B8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r>
            <a:rPr lang="uk-UA" sz="1600" spc="-3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- 10% надходжень від адміністративних штрафів за адміністративні правопорушення у сфері забезпечення безпеки дорожнього руху;</a:t>
          </a:r>
        </a:p>
        <a:p>
          <a:pPr algn="just"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- 50% отриманих доходів від плати за ліцензії на провадження діяльності з організації та проведення азартних ігор.</a:t>
          </a:r>
          <a:endParaRPr lang="uk-UA" sz="16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64C9D95-1567-4D91-AE93-77A50A8A9725}" type="parTrans" cxnId="{84A2F564-C804-4798-BAE3-1407F6D67142}">
      <dgm:prSet/>
      <dgm:spPr/>
      <dgm:t>
        <a:bodyPr/>
        <a:lstStyle/>
        <a:p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72B3D-4CB2-4A0B-B13E-0C011A549FAB}" type="sibTrans" cxnId="{84A2F564-C804-4798-BAE3-1407F6D67142}">
      <dgm:prSet/>
      <dgm:spPr/>
      <dgm:t>
        <a:bodyPr/>
        <a:lstStyle/>
        <a:p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DFED3-DFB8-4111-B384-E263D335958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Скасування  мораторію на індексацію нормативної грошової оцінки земель населених пунктів та земель несільськогосподарського призначення з 2022 року (крім сільськогосподарських земель – по них у 2024 році).</a:t>
          </a:r>
          <a:endParaRPr lang="uk-UA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BBBE1-8C23-43ED-9BE5-027A24FD2B27}" type="parTrans" cxnId="{4D0997AE-A3C6-476C-B988-01FC0620059A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F126D-4F04-46C0-A64E-A4330FD6470A}" type="sibTrans" cxnId="{4D0997AE-A3C6-476C-B988-01FC0620059A}">
      <dgm:prSet/>
      <dgm:spPr/>
      <dgm:t>
        <a:bodyPr/>
        <a:lstStyle/>
        <a:p>
          <a:endParaRPr lang="uk-UA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E908A-6331-4FCF-81D3-739880F72D0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від викупу земельних ділянок державної та комунальної власності, передбачених для ведення селянського та фермерського господарства </a:t>
          </a:r>
          <a:r>
            <a:rPr lang="uk-UA" sz="1700" b="0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uk-UA" sz="17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до бюджету розвитку місцевих бюджетів.</a:t>
          </a:r>
          <a:endParaRPr lang="uk-UA" sz="17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1D1752E-1007-4EAE-B516-5B972A8D19D6}" type="parTrans" cxnId="{81B75E2F-2C51-4FF9-92F8-7FAEFF344C98}">
      <dgm:prSet/>
      <dgm:spPr/>
      <dgm:t>
        <a:bodyPr/>
        <a:lstStyle/>
        <a:p>
          <a:endParaRPr lang="uk-UA"/>
        </a:p>
      </dgm:t>
    </dgm:pt>
    <dgm:pt modelId="{E37F53A7-3629-412D-A6A0-E6D387C2A2A3}" type="sibTrans" cxnId="{81B75E2F-2C51-4FF9-92F8-7FAEFF344C98}">
      <dgm:prSet/>
      <dgm:spPr/>
      <dgm:t>
        <a:bodyPr/>
        <a:lstStyle/>
        <a:p>
          <a:endParaRPr lang="uk-UA"/>
        </a:p>
      </dgm:t>
    </dgm:pt>
    <dgm:pt modelId="{F7FD563F-A844-4E89-9284-9974A721C54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Сплата акцизного податку з роздрібного продажу тютюнових виробів у розмірі 5% переноситься на виробників та імпортерів (після визначення КМУ механізму перерозподілу вказаного виду акцизного податку з державного бюджету до місцевих бюджетів).</a:t>
          </a:r>
          <a:endParaRPr lang="uk-UA" sz="16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05A96E-2B61-49FC-87F0-DF43E1A5AF74}" type="parTrans" cxnId="{CA8D6907-4610-482B-91C6-A3A76BF966F7}">
      <dgm:prSet/>
      <dgm:spPr/>
      <dgm:t>
        <a:bodyPr/>
        <a:lstStyle/>
        <a:p>
          <a:endParaRPr lang="uk-UA"/>
        </a:p>
      </dgm:t>
    </dgm:pt>
    <dgm:pt modelId="{607AEE5D-FF9B-4303-9063-837339E91113}" type="sibTrans" cxnId="{CA8D6907-4610-482B-91C6-A3A76BF966F7}">
      <dgm:prSet/>
      <dgm:spPr/>
      <dgm:t>
        <a:bodyPr/>
        <a:lstStyle/>
        <a:p>
          <a:endParaRPr lang="uk-UA"/>
        </a:p>
      </dgm:t>
    </dgm:pt>
    <dgm:pt modelId="{B30F4EE9-3AC9-4CEF-A954-CAB4103E157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Значного зростання вартості енергоносіїв</a:t>
          </a:r>
          <a:r>
            <a:rPr lang="uk-UA" sz="17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r>
            <a:rPr lang="uk-UA" sz="1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k-UA" sz="1700" b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необхідності компенсації різниці в тарифах для теплопостачальних підприємств, зростання розміру стипендій, вартості продуктів харчування, медикаментів та інших матеріалів.</a:t>
          </a:r>
          <a:endParaRPr lang="uk-UA" sz="1700" b="1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1446235-3ED0-4ACE-869D-60A57C2AA87D}" type="parTrans" cxnId="{7EA3E9AC-EB21-4127-B606-B49FD72D28B8}">
      <dgm:prSet/>
      <dgm:spPr/>
      <dgm:t>
        <a:bodyPr/>
        <a:lstStyle/>
        <a:p>
          <a:endParaRPr lang="uk-UA"/>
        </a:p>
      </dgm:t>
    </dgm:pt>
    <dgm:pt modelId="{C727A664-20CF-4543-87E3-E62252A97424}" type="sibTrans" cxnId="{7EA3E9AC-EB21-4127-B606-B49FD72D28B8}">
      <dgm:prSet/>
      <dgm:spPr/>
      <dgm:t>
        <a:bodyPr/>
        <a:lstStyle/>
        <a:p>
          <a:endParaRPr lang="uk-UA"/>
        </a:p>
      </dgm:t>
    </dgm:pt>
    <dgm:pt modelId="{824FED85-975C-44C0-95D8-345BA2549999}" type="pres">
      <dgm:prSet presAssocID="{A24ECAC2-E45D-462A-8608-8CE624119FF4}" presName="Name0" presStyleCnt="0">
        <dgm:presLayoutVars>
          <dgm:chMax val="7"/>
          <dgm:chPref val="7"/>
          <dgm:dir/>
        </dgm:presLayoutVars>
      </dgm:prSet>
      <dgm:spPr/>
    </dgm:pt>
    <dgm:pt modelId="{0EB6CC80-F845-4138-9068-3F5320AE21F1}" type="pres">
      <dgm:prSet presAssocID="{A24ECAC2-E45D-462A-8608-8CE624119FF4}" presName="Name1" presStyleCnt="0"/>
      <dgm:spPr/>
    </dgm:pt>
    <dgm:pt modelId="{DCAB46E9-9B37-416A-81FF-22B4D29C8289}" type="pres">
      <dgm:prSet presAssocID="{A24ECAC2-E45D-462A-8608-8CE624119FF4}" presName="cycle" presStyleCnt="0"/>
      <dgm:spPr/>
    </dgm:pt>
    <dgm:pt modelId="{BC56D254-965B-4167-A291-C4BDA834F2A7}" type="pres">
      <dgm:prSet presAssocID="{A24ECAC2-E45D-462A-8608-8CE624119FF4}" presName="srcNode" presStyleLbl="node1" presStyleIdx="0" presStyleCnt="6"/>
      <dgm:spPr/>
    </dgm:pt>
    <dgm:pt modelId="{81F71815-E32F-4769-9264-1F9602720F0A}" type="pres">
      <dgm:prSet presAssocID="{A24ECAC2-E45D-462A-8608-8CE624119FF4}" presName="conn" presStyleLbl="parChTrans1D2" presStyleIdx="0" presStyleCnt="1"/>
      <dgm:spPr/>
    </dgm:pt>
    <dgm:pt modelId="{4A70C718-5A4D-4DC6-BB04-9C01B23982B6}" type="pres">
      <dgm:prSet presAssocID="{A24ECAC2-E45D-462A-8608-8CE624119FF4}" presName="extraNode" presStyleLbl="node1" presStyleIdx="0" presStyleCnt="6"/>
      <dgm:spPr/>
    </dgm:pt>
    <dgm:pt modelId="{E447D8F5-9E3B-4E29-90DB-1074B8012BB7}" type="pres">
      <dgm:prSet presAssocID="{A24ECAC2-E45D-462A-8608-8CE624119FF4}" presName="dstNode" presStyleLbl="node1" presStyleIdx="0" presStyleCnt="6"/>
      <dgm:spPr/>
    </dgm:pt>
    <dgm:pt modelId="{6047F7CB-CF35-4938-B35D-BFE5321BD59A}" type="pres">
      <dgm:prSet presAssocID="{95433B79-2695-4D7F-A41F-0B4770914491}" presName="text_1" presStyleLbl="node1" presStyleIdx="0" presStyleCnt="6">
        <dgm:presLayoutVars>
          <dgm:bulletEnabled val="1"/>
        </dgm:presLayoutVars>
      </dgm:prSet>
      <dgm:spPr/>
    </dgm:pt>
    <dgm:pt modelId="{0FC3AFC8-C2FA-4FE5-A2E5-877589920300}" type="pres">
      <dgm:prSet presAssocID="{95433B79-2695-4D7F-A41F-0B4770914491}" presName="accent_1" presStyleCnt="0"/>
      <dgm:spPr/>
    </dgm:pt>
    <dgm:pt modelId="{44947B6F-DBCF-461F-8066-6BF3802C940B}" type="pres">
      <dgm:prSet presAssocID="{95433B79-2695-4D7F-A41F-0B4770914491}" presName="accentRepeatNode" presStyleLbl="solidFgAcc1" presStyleIdx="0" presStyleCnt="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70803F35-4A44-4654-B79D-27057D673EFB}" type="pres">
      <dgm:prSet presAssocID="{D5FDFED3-DFB8-4111-B384-E263D3359581}" presName="text_2" presStyleLbl="node1" presStyleIdx="1" presStyleCnt="6" custScaleY="110810">
        <dgm:presLayoutVars>
          <dgm:bulletEnabled val="1"/>
        </dgm:presLayoutVars>
      </dgm:prSet>
      <dgm:spPr/>
    </dgm:pt>
    <dgm:pt modelId="{076EA798-BBAE-4616-9D14-643CD8D3A3B8}" type="pres">
      <dgm:prSet presAssocID="{D5FDFED3-DFB8-4111-B384-E263D3359581}" presName="accent_2" presStyleCnt="0"/>
      <dgm:spPr/>
    </dgm:pt>
    <dgm:pt modelId="{0238472E-753A-4626-9F36-236E245268AF}" type="pres">
      <dgm:prSet presAssocID="{D5FDFED3-DFB8-4111-B384-E263D3359581}" presName="accentRepeatNode" presStyleLbl="solidFgAcc1" presStyleIdx="1" presStyleCnt="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D5F12FDE-7490-4A59-B956-35147E6E7DF0}" type="pres">
      <dgm:prSet presAssocID="{7DDE9F6F-5094-4C5C-8AB6-1D80C0887B8D}" presName="text_3" presStyleLbl="node1" presStyleIdx="2" presStyleCnt="6" custScaleY="122447">
        <dgm:presLayoutVars>
          <dgm:bulletEnabled val="1"/>
        </dgm:presLayoutVars>
      </dgm:prSet>
      <dgm:spPr/>
    </dgm:pt>
    <dgm:pt modelId="{49780A1A-8D54-43B0-ABE7-7BC3D88EE788}" type="pres">
      <dgm:prSet presAssocID="{7DDE9F6F-5094-4C5C-8AB6-1D80C0887B8D}" presName="accent_3" presStyleCnt="0"/>
      <dgm:spPr/>
    </dgm:pt>
    <dgm:pt modelId="{BBC5603F-1ACD-42D4-AFA0-ACB622BBA435}" type="pres">
      <dgm:prSet presAssocID="{7DDE9F6F-5094-4C5C-8AB6-1D80C0887B8D}" presName="accentRepeatNode" presStyleLbl="solidFgAcc1" presStyleIdx="2" presStyleCnt="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EC3CEF78-A42C-4612-AF1E-72A1AD11525B}" type="pres">
      <dgm:prSet presAssocID="{CC1E908A-6331-4FCF-81D3-739880F72D06}" presName="text_4" presStyleLbl="node1" presStyleIdx="3" presStyleCnt="6">
        <dgm:presLayoutVars>
          <dgm:bulletEnabled val="1"/>
        </dgm:presLayoutVars>
      </dgm:prSet>
      <dgm:spPr/>
    </dgm:pt>
    <dgm:pt modelId="{BA6BC930-E625-4F93-9396-4E6AA1E45DB1}" type="pres">
      <dgm:prSet presAssocID="{CC1E908A-6331-4FCF-81D3-739880F72D06}" presName="accent_4" presStyleCnt="0"/>
      <dgm:spPr/>
    </dgm:pt>
    <dgm:pt modelId="{82AD0540-B755-475C-B36D-AFC6F6AB1091}" type="pres">
      <dgm:prSet presAssocID="{CC1E908A-6331-4FCF-81D3-739880F72D06}" presName="accentRepeatNode" presStyleLbl="solidFgAcc1" presStyleIdx="3" presStyleCnt="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14232CE2-34A1-4AA1-939F-90FA1D6B5B08}" type="pres">
      <dgm:prSet presAssocID="{F7FD563F-A844-4E89-9284-9974A721C54D}" presName="text_5" presStyleLbl="node1" presStyleIdx="4" presStyleCnt="6">
        <dgm:presLayoutVars>
          <dgm:bulletEnabled val="1"/>
        </dgm:presLayoutVars>
      </dgm:prSet>
      <dgm:spPr/>
    </dgm:pt>
    <dgm:pt modelId="{F09DB379-00F5-4DC0-8334-622C586D3C87}" type="pres">
      <dgm:prSet presAssocID="{F7FD563F-A844-4E89-9284-9974A721C54D}" presName="accent_5" presStyleCnt="0"/>
      <dgm:spPr/>
    </dgm:pt>
    <dgm:pt modelId="{C7F7547A-FB73-4A0E-9452-017AEE5FF805}" type="pres">
      <dgm:prSet presAssocID="{F7FD563F-A844-4E89-9284-9974A721C54D}" presName="accentRepeatNode" presStyleLbl="solidFgAcc1" presStyleIdx="4" presStyleCnt="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CAF5E507-599A-48B4-92CA-C35012B32DA5}" type="pres">
      <dgm:prSet presAssocID="{B30F4EE9-3AC9-4CEF-A954-CAB4103E1572}" presName="text_6" presStyleLbl="node1" presStyleIdx="5" presStyleCnt="6">
        <dgm:presLayoutVars>
          <dgm:bulletEnabled val="1"/>
        </dgm:presLayoutVars>
      </dgm:prSet>
      <dgm:spPr/>
    </dgm:pt>
    <dgm:pt modelId="{214CC8D9-A4B0-4CB1-A8B1-839D7DDA276E}" type="pres">
      <dgm:prSet presAssocID="{B30F4EE9-3AC9-4CEF-A954-CAB4103E1572}" presName="accent_6" presStyleCnt="0"/>
      <dgm:spPr/>
    </dgm:pt>
    <dgm:pt modelId="{1E836AAE-CA57-40E0-8B37-25CE68299D35}" type="pres">
      <dgm:prSet presAssocID="{B30F4EE9-3AC9-4CEF-A954-CAB4103E1572}" presName="accentRepeatNode" presStyleLbl="solidFgAcc1" presStyleIdx="5" presStyleCnt="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CA8D6907-4610-482B-91C6-A3A76BF966F7}" srcId="{A24ECAC2-E45D-462A-8608-8CE624119FF4}" destId="{F7FD563F-A844-4E89-9284-9974A721C54D}" srcOrd="4" destOrd="0" parTransId="{EA05A96E-2B61-49FC-87F0-DF43E1A5AF74}" sibTransId="{607AEE5D-FF9B-4303-9063-837339E91113}"/>
    <dgm:cxn modelId="{1D17091F-4D87-4E44-97A1-E3647B7E58C3}" type="presOf" srcId="{F7FD563F-A844-4E89-9284-9974A721C54D}" destId="{14232CE2-34A1-4AA1-939F-90FA1D6B5B08}" srcOrd="0" destOrd="0" presId="urn:microsoft.com/office/officeart/2008/layout/VerticalCurvedList"/>
    <dgm:cxn modelId="{2B611A23-E8A9-40EE-883E-BDC1F95B1DB1}" type="presOf" srcId="{A24ECAC2-E45D-462A-8608-8CE624119FF4}" destId="{824FED85-975C-44C0-95D8-345BA2549999}" srcOrd="0" destOrd="0" presId="urn:microsoft.com/office/officeart/2008/layout/VerticalCurvedList"/>
    <dgm:cxn modelId="{A70E872C-35FC-4DC9-9C42-013B6C7A6F84}" type="presOf" srcId="{B30F4EE9-3AC9-4CEF-A954-CAB4103E1572}" destId="{CAF5E507-599A-48B4-92CA-C35012B32DA5}" srcOrd="0" destOrd="0" presId="urn:microsoft.com/office/officeart/2008/layout/VerticalCurvedList"/>
    <dgm:cxn modelId="{81B75E2F-2C51-4FF9-92F8-7FAEFF344C98}" srcId="{A24ECAC2-E45D-462A-8608-8CE624119FF4}" destId="{CC1E908A-6331-4FCF-81D3-739880F72D06}" srcOrd="3" destOrd="0" parTransId="{41D1752E-1007-4EAE-B516-5B972A8D19D6}" sibTransId="{E37F53A7-3629-412D-A6A0-E6D387C2A2A3}"/>
    <dgm:cxn modelId="{93D7DE35-E9C7-42B4-8D9F-0225033FF118}" type="presOf" srcId="{7DDE9F6F-5094-4C5C-8AB6-1D80C0887B8D}" destId="{D5F12FDE-7490-4A59-B956-35147E6E7DF0}" srcOrd="0" destOrd="0" presId="urn:microsoft.com/office/officeart/2008/layout/VerticalCurvedList"/>
    <dgm:cxn modelId="{0056633D-6EDF-4D7E-BF6C-C0185FBE14CE}" type="presOf" srcId="{CC1E908A-6331-4FCF-81D3-739880F72D06}" destId="{EC3CEF78-A42C-4612-AF1E-72A1AD11525B}" srcOrd="0" destOrd="0" presId="urn:microsoft.com/office/officeart/2008/layout/VerticalCurvedList"/>
    <dgm:cxn modelId="{84A2F564-C804-4798-BAE3-1407F6D67142}" srcId="{A24ECAC2-E45D-462A-8608-8CE624119FF4}" destId="{7DDE9F6F-5094-4C5C-8AB6-1D80C0887B8D}" srcOrd="2" destOrd="0" parTransId="{264C9D95-1567-4D91-AE93-77A50A8A9725}" sibTransId="{5BA72B3D-4CB2-4A0B-B13E-0C011A549FAB}"/>
    <dgm:cxn modelId="{4DBA9869-F8D6-4C49-881B-E24D6DA7A876}" type="presOf" srcId="{D5FDFED3-DFB8-4111-B384-E263D3359581}" destId="{70803F35-4A44-4654-B79D-27057D673EFB}" srcOrd="0" destOrd="0" presId="urn:microsoft.com/office/officeart/2008/layout/VerticalCurvedList"/>
    <dgm:cxn modelId="{60772455-B9CD-472B-A5D7-F8211E4DF16E}" type="presOf" srcId="{B4037A36-841C-4199-B7E0-67A4C3DF6AD6}" destId="{81F71815-E32F-4769-9264-1F9602720F0A}" srcOrd="0" destOrd="0" presId="urn:microsoft.com/office/officeart/2008/layout/VerticalCurvedList"/>
    <dgm:cxn modelId="{DFBCFBA5-D496-44DA-BF6B-976A7026C647}" type="presOf" srcId="{95433B79-2695-4D7F-A41F-0B4770914491}" destId="{6047F7CB-CF35-4938-B35D-BFE5321BD59A}" srcOrd="0" destOrd="0" presId="urn:microsoft.com/office/officeart/2008/layout/VerticalCurvedList"/>
    <dgm:cxn modelId="{7EA3E9AC-EB21-4127-B606-B49FD72D28B8}" srcId="{A24ECAC2-E45D-462A-8608-8CE624119FF4}" destId="{B30F4EE9-3AC9-4CEF-A954-CAB4103E1572}" srcOrd="5" destOrd="0" parTransId="{91446235-3ED0-4ACE-869D-60A57C2AA87D}" sibTransId="{C727A664-20CF-4543-87E3-E62252A97424}"/>
    <dgm:cxn modelId="{4D0997AE-A3C6-476C-B988-01FC0620059A}" srcId="{A24ECAC2-E45D-462A-8608-8CE624119FF4}" destId="{D5FDFED3-DFB8-4111-B384-E263D3359581}" srcOrd="1" destOrd="0" parTransId="{C31BBBE1-8C23-43ED-9BE5-027A24FD2B27}" sibTransId="{4C2F126D-4F04-46C0-A64E-A4330FD6470A}"/>
    <dgm:cxn modelId="{768F39E1-C3F1-4D81-83A6-9E0C04DF0560}" srcId="{A24ECAC2-E45D-462A-8608-8CE624119FF4}" destId="{95433B79-2695-4D7F-A41F-0B4770914491}" srcOrd="0" destOrd="0" parTransId="{B296138E-E130-48D2-B5F8-8932C4A49BA7}" sibTransId="{B4037A36-841C-4199-B7E0-67A4C3DF6AD6}"/>
    <dgm:cxn modelId="{4665B4F3-D109-4E27-A999-C4AC7B5DAF26}" type="presParOf" srcId="{824FED85-975C-44C0-95D8-345BA2549999}" destId="{0EB6CC80-F845-4138-9068-3F5320AE21F1}" srcOrd="0" destOrd="0" presId="urn:microsoft.com/office/officeart/2008/layout/VerticalCurvedList"/>
    <dgm:cxn modelId="{79A32109-3B30-47B2-8194-145ECE23724F}" type="presParOf" srcId="{0EB6CC80-F845-4138-9068-3F5320AE21F1}" destId="{DCAB46E9-9B37-416A-81FF-22B4D29C8289}" srcOrd="0" destOrd="0" presId="urn:microsoft.com/office/officeart/2008/layout/VerticalCurvedList"/>
    <dgm:cxn modelId="{C56114B4-72EA-40EE-BB29-353A552F1DD8}" type="presParOf" srcId="{DCAB46E9-9B37-416A-81FF-22B4D29C8289}" destId="{BC56D254-965B-4167-A291-C4BDA834F2A7}" srcOrd="0" destOrd="0" presId="urn:microsoft.com/office/officeart/2008/layout/VerticalCurvedList"/>
    <dgm:cxn modelId="{E3688568-1BC1-47A0-80E3-0A6F3226902B}" type="presParOf" srcId="{DCAB46E9-9B37-416A-81FF-22B4D29C8289}" destId="{81F71815-E32F-4769-9264-1F9602720F0A}" srcOrd="1" destOrd="0" presId="urn:microsoft.com/office/officeart/2008/layout/VerticalCurvedList"/>
    <dgm:cxn modelId="{AF1776B3-FF80-4524-BEB0-1B7D470D840A}" type="presParOf" srcId="{DCAB46E9-9B37-416A-81FF-22B4D29C8289}" destId="{4A70C718-5A4D-4DC6-BB04-9C01B23982B6}" srcOrd="2" destOrd="0" presId="urn:microsoft.com/office/officeart/2008/layout/VerticalCurvedList"/>
    <dgm:cxn modelId="{A039081C-1ED9-4CFD-89F9-317A65428DB3}" type="presParOf" srcId="{DCAB46E9-9B37-416A-81FF-22B4D29C8289}" destId="{E447D8F5-9E3B-4E29-90DB-1074B8012BB7}" srcOrd="3" destOrd="0" presId="urn:microsoft.com/office/officeart/2008/layout/VerticalCurvedList"/>
    <dgm:cxn modelId="{837DAD07-F497-481D-949E-7531ADCED4AC}" type="presParOf" srcId="{0EB6CC80-F845-4138-9068-3F5320AE21F1}" destId="{6047F7CB-CF35-4938-B35D-BFE5321BD59A}" srcOrd="1" destOrd="0" presId="urn:microsoft.com/office/officeart/2008/layout/VerticalCurvedList"/>
    <dgm:cxn modelId="{547F4AAE-CCF2-4541-BFD9-6DB1A5B15C82}" type="presParOf" srcId="{0EB6CC80-F845-4138-9068-3F5320AE21F1}" destId="{0FC3AFC8-C2FA-4FE5-A2E5-877589920300}" srcOrd="2" destOrd="0" presId="urn:microsoft.com/office/officeart/2008/layout/VerticalCurvedList"/>
    <dgm:cxn modelId="{1C442FA7-11FD-4975-9E44-CC118C28559F}" type="presParOf" srcId="{0FC3AFC8-C2FA-4FE5-A2E5-877589920300}" destId="{44947B6F-DBCF-461F-8066-6BF3802C940B}" srcOrd="0" destOrd="0" presId="urn:microsoft.com/office/officeart/2008/layout/VerticalCurvedList"/>
    <dgm:cxn modelId="{25C5D36B-5DB5-4296-B918-5AA71AE9E4D1}" type="presParOf" srcId="{0EB6CC80-F845-4138-9068-3F5320AE21F1}" destId="{70803F35-4A44-4654-B79D-27057D673EFB}" srcOrd="3" destOrd="0" presId="urn:microsoft.com/office/officeart/2008/layout/VerticalCurvedList"/>
    <dgm:cxn modelId="{F226E99E-1A90-4C39-91BC-DBE0FED6B159}" type="presParOf" srcId="{0EB6CC80-F845-4138-9068-3F5320AE21F1}" destId="{076EA798-BBAE-4616-9D14-643CD8D3A3B8}" srcOrd="4" destOrd="0" presId="urn:microsoft.com/office/officeart/2008/layout/VerticalCurvedList"/>
    <dgm:cxn modelId="{D9AA2FC3-345E-4141-B365-A744FD649D90}" type="presParOf" srcId="{076EA798-BBAE-4616-9D14-643CD8D3A3B8}" destId="{0238472E-753A-4626-9F36-236E245268AF}" srcOrd="0" destOrd="0" presId="urn:microsoft.com/office/officeart/2008/layout/VerticalCurvedList"/>
    <dgm:cxn modelId="{BF51E708-7BDA-4C44-929A-E724C73852A0}" type="presParOf" srcId="{0EB6CC80-F845-4138-9068-3F5320AE21F1}" destId="{D5F12FDE-7490-4A59-B956-35147E6E7DF0}" srcOrd="5" destOrd="0" presId="urn:microsoft.com/office/officeart/2008/layout/VerticalCurvedList"/>
    <dgm:cxn modelId="{7CF2ACF9-8C49-4E95-8BC6-A84FD1D24410}" type="presParOf" srcId="{0EB6CC80-F845-4138-9068-3F5320AE21F1}" destId="{49780A1A-8D54-43B0-ABE7-7BC3D88EE788}" srcOrd="6" destOrd="0" presId="urn:microsoft.com/office/officeart/2008/layout/VerticalCurvedList"/>
    <dgm:cxn modelId="{70C69228-755F-487F-B67A-250C7FCC4E69}" type="presParOf" srcId="{49780A1A-8D54-43B0-ABE7-7BC3D88EE788}" destId="{BBC5603F-1ACD-42D4-AFA0-ACB622BBA435}" srcOrd="0" destOrd="0" presId="urn:microsoft.com/office/officeart/2008/layout/VerticalCurvedList"/>
    <dgm:cxn modelId="{856EEE3B-ED40-4672-B81B-7E5159D3BDF3}" type="presParOf" srcId="{0EB6CC80-F845-4138-9068-3F5320AE21F1}" destId="{EC3CEF78-A42C-4612-AF1E-72A1AD11525B}" srcOrd="7" destOrd="0" presId="urn:microsoft.com/office/officeart/2008/layout/VerticalCurvedList"/>
    <dgm:cxn modelId="{D5A8A4DD-4863-4219-8032-06A4A681813D}" type="presParOf" srcId="{0EB6CC80-F845-4138-9068-3F5320AE21F1}" destId="{BA6BC930-E625-4F93-9396-4E6AA1E45DB1}" srcOrd="8" destOrd="0" presId="urn:microsoft.com/office/officeart/2008/layout/VerticalCurvedList"/>
    <dgm:cxn modelId="{802E104D-0E77-4C14-8EC4-0460DA1504B1}" type="presParOf" srcId="{BA6BC930-E625-4F93-9396-4E6AA1E45DB1}" destId="{82AD0540-B755-475C-B36D-AFC6F6AB1091}" srcOrd="0" destOrd="0" presId="urn:microsoft.com/office/officeart/2008/layout/VerticalCurvedList"/>
    <dgm:cxn modelId="{71D530DD-6DEA-4F22-91BC-C815CB57501B}" type="presParOf" srcId="{0EB6CC80-F845-4138-9068-3F5320AE21F1}" destId="{14232CE2-34A1-4AA1-939F-90FA1D6B5B08}" srcOrd="9" destOrd="0" presId="urn:microsoft.com/office/officeart/2008/layout/VerticalCurvedList"/>
    <dgm:cxn modelId="{D7122868-F332-42F7-82C1-ACC5DC250BDE}" type="presParOf" srcId="{0EB6CC80-F845-4138-9068-3F5320AE21F1}" destId="{F09DB379-00F5-4DC0-8334-622C586D3C87}" srcOrd="10" destOrd="0" presId="urn:microsoft.com/office/officeart/2008/layout/VerticalCurvedList"/>
    <dgm:cxn modelId="{1D9F899E-4D5B-4580-A5BE-E055A6368F55}" type="presParOf" srcId="{F09DB379-00F5-4DC0-8334-622C586D3C87}" destId="{C7F7547A-FB73-4A0E-9452-017AEE5FF805}" srcOrd="0" destOrd="0" presId="urn:microsoft.com/office/officeart/2008/layout/VerticalCurvedList"/>
    <dgm:cxn modelId="{FEF28719-7545-4C3F-87DA-6C57B1AD15D5}" type="presParOf" srcId="{0EB6CC80-F845-4138-9068-3F5320AE21F1}" destId="{CAF5E507-599A-48B4-92CA-C35012B32DA5}" srcOrd="11" destOrd="0" presId="urn:microsoft.com/office/officeart/2008/layout/VerticalCurvedList"/>
    <dgm:cxn modelId="{E133775C-3A9A-49F6-9142-EDF6408FF058}" type="presParOf" srcId="{0EB6CC80-F845-4138-9068-3F5320AE21F1}" destId="{214CC8D9-A4B0-4CB1-A8B1-839D7DDA276E}" srcOrd="12" destOrd="0" presId="urn:microsoft.com/office/officeart/2008/layout/VerticalCurvedList"/>
    <dgm:cxn modelId="{CFE27565-076D-42FB-B0AF-D4C5A8DB8069}" type="presParOf" srcId="{214CC8D9-A4B0-4CB1-A8B1-839D7DDA276E}" destId="{1E836AAE-CA57-40E0-8B37-25CE68299D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EE906-40D8-4C2B-AF7F-B395EDF56A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2AEC471-D36B-4A49-8D1C-6CAB9F0F668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uk-UA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рік</a:t>
          </a:r>
        </a:p>
        <a:p>
          <a:pPr>
            <a:spcAft>
              <a:spcPts val="0"/>
            </a:spcAft>
          </a:pPr>
          <a:r>
            <a:rPr lang="uk-UA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3 309,3</a:t>
          </a:r>
        </a:p>
      </dgm:t>
    </dgm:pt>
    <dgm:pt modelId="{079AE259-3065-4E93-AA72-5755473A279F}" type="parTrans" cxnId="{08089401-CB00-4AFC-9441-5B6BE956A691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B10C85-C7B5-4831-B1DE-A0E2EA869A06}" type="sibTrans" cxnId="{08089401-CB00-4AFC-9441-5B6BE956A691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A5485-CF5D-49B8-AC2A-AE02DFBC0E1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1 836,6</a:t>
          </a:r>
        </a:p>
      </dgm:t>
    </dgm:pt>
    <dgm:pt modelId="{C53C3C9F-B178-4965-B6F4-B8D2F4E5D3F0}" type="parTrans" cxnId="{53D8FF88-ECE1-4B6F-B3E1-94C0CA3BCE9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54D7A-115D-4B7D-8BC0-05F6CE1A8B4C}" type="sibTrans" cxnId="{53D8FF88-ECE1-4B6F-B3E1-94C0CA3BCE94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32802-A1EA-4CD2-9CA9-2D010A8E2F7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218,3</a:t>
          </a:r>
        </a:p>
      </dgm:t>
    </dgm:pt>
    <dgm:pt modelId="{5C314F60-A96F-462E-B258-BF4385C68C96}" type="parTrans" cxnId="{0813BF08-08D2-4A16-AD87-EAAA3DAB1F6C}">
      <dgm:prSet/>
      <dgm:spPr/>
      <dgm:t>
        <a:bodyPr/>
        <a:lstStyle/>
        <a:p>
          <a:endParaRPr lang="uk-UA"/>
        </a:p>
      </dgm:t>
    </dgm:pt>
    <dgm:pt modelId="{80B0FB4B-1AD1-483C-B9E4-F6E0DE09A8D1}" type="sibTrans" cxnId="{0813BF08-08D2-4A16-AD87-EAAA3DAB1F6C}">
      <dgm:prSet/>
      <dgm:spPr/>
      <dgm:t>
        <a:bodyPr/>
        <a:lstStyle/>
        <a:p>
          <a:endParaRPr lang="uk-UA"/>
        </a:p>
      </dgm:t>
    </dgm:pt>
    <dgm:pt modelId="{62C5EBF4-044D-4C81-8B79-EC0F9C8F17A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139,7</a:t>
          </a:r>
        </a:p>
      </dgm:t>
    </dgm:pt>
    <dgm:pt modelId="{730CC9D4-8CB2-4DC9-98ED-7418D208BC45}" type="parTrans" cxnId="{4B8AABC7-1F55-419F-B357-45631FFCB6DD}">
      <dgm:prSet/>
      <dgm:spPr/>
      <dgm:t>
        <a:bodyPr/>
        <a:lstStyle/>
        <a:p>
          <a:endParaRPr lang="uk-UA"/>
        </a:p>
      </dgm:t>
    </dgm:pt>
    <dgm:pt modelId="{2161E511-8FA0-4CF0-871E-188A6E449E83}" type="sibTrans" cxnId="{4B8AABC7-1F55-419F-B357-45631FFCB6DD}">
      <dgm:prSet/>
      <dgm:spPr/>
      <dgm:t>
        <a:bodyPr/>
        <a:lstStyle/>
        <a:p>
          <a:endParaRPr lang="uk-UA"/>
        </a:p>
      </dgm:t>
    </dgm:pt>
    <dgm:pt modelId="{C7E6CA8C-AB4A-43BD-92AF-785A432D8F5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187,5</a:t>
          </a:r>
        </a:p>
      </dgm:t>
    </dgm:pt>
    <dgm:pt modelId="{C23D3513-8A2C-4A16-ABEF-31006B37EE64}" type="parTrans" cxnId="{9CB03260-C83E-4792-BC86-770D6B0E76DD}">
      <dgm:prSet/>
      <dgm:spPr/>
      <dgm:t>
        <a:bodyPr/>
        <a:lstStyle/>
        <a:p>
          <a:endParaRPr lang="uk-UA"/>
        </a:p>
      </dgm:t>
    </dgm:pt>
    <dgm:pt modelId="{771C9787-278A-4191-AB9B-41F647E50DA9}" type="sibTrans" cxnId="{9CB03260-C83E-4792-BC86-770D6B0E76DD}">
      <dgm:prSet/>
      <dgm:spPr/>
      <dgm:t>
        <a:bodyPr/>
        <a:lstStyle/>
        <a:p>
          <a:endParaRPr lang="uk-UA"/>
        </a:p>
      </dgm:t>
    </dgm:pt>
    <dgm:pt modelId="{BF65A797-DC71-49D2-BFAA-6987CEED2FE8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17,1</a:t>
          </a:r>
        </a:p>
      </dgm:t>
    </dgm:pt>
    <dgm:pt modelId="{9E53D5A5-4B55-4FBA-A64E-0C29C9CEFA50}" type="parTrans" cxnId="{1E46D62A-8195-4618-927F-D2BDA5C6F3AC}">
      <dgm:prSet/>
      <dgm:spPr/>
      <dgm:t>
        <a:bodyPr/>
        <a:lstStyle/>
        <a:p>
          <a:endParaRPr lang="uk-UA"/>
        </a:p>
      </dgm:t>
    </dgm:pt>
    <dgm:pt modelId="{2785789B-7E3D-4D1F-8A2A-62D9E2B87FF3}" type="sibTrans" cxnId="{1E46D62A-8195-4618-927F-D2BDA5C6F3AC}">
      <dgm:prSet/>
      <dgm:spPr/>
      <dgm:t>
        <a:bodyPr/>
        <a:lstStyle/>
        <a:p>
          <a:endParaRPr lang="uk-UA"/>
        </a:p>
      </dgm:t>
    </dgm:pt>
    <dgm:pt modelId="{DE1F35EA-0251-41F8-87DE-086C3914C86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357,7</a:t>
          </a:r>
          <a:endParaRPr lang="uk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871A0-5DD0-4AD7-982E-22C97E649876}" type="parTrans" cxnId="{7B552661-756B-4680-A6A4-14F8185BB167}">
      <dgm:prSet/>
      <dgm:spPr/>
      <dgm:t>
        <a:bodyPr/>
        <a:lstStyle/>
        <a:p>
          <a:endParaRPr lang="uk-UA"/>
        </a:p>
      </dgm:t>
    </dgm:pt>
    <dgm:pt modelId="{AFBA7C8C-9879-4442-BB9F-97B7322383C0}" type="sibTrans" cxnId="{7B552661-756B-4680-A6A4-14F8185BB167}">
      <dgm:prSet/>
      <dgm:spPr/>
      <dgm:t>
        <a:bodyPr/>
        <a:lstStyle/>
        <a:p>
          <a:endParaRPr lang="uk-UA"/>
        </a:p>
      </dgm:t>
    </dgm:pt>
    <dgm:pt modelId="{9260E382-A986-4614-9D7B-DFE451BCF6F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130,3</a:t>
          </a:r>
          <a:endParaRPr lang="uk-UA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6CA03-670D-4604-AC3C-5AD368F5569B}" type="parTrans" cxnId="{226A2B9E-5CB7-47FA-A522-299BC27764EB}">
      <dgm:prSet/>
      <dgm:spPr/>
      <dgm:t>
        <a:bodyPr/>
        <a:lstStyle/>
        <a:p>
          <a:endParaRPr lang="uk-UA"/>
        </a:p>
      </dgm:t>
    </dgm:pt>
    <dgm:pt modelId="{D42DB063-1383-4B7A-8F9D-B1539C457F7C}" type="sibTrans" cxnId="{226A2B9E-5CB7-47FA-A522-299BC27764EB}">
      <dgm:prSet/>
      <dgm:spPr/>
      <dgm:t>
        <a:bodyPr/>
        <a:lstStyle/>
        <a:p>
          <a:endParaRPr lang="uk-UA"/>
        </a:p>
      </dgm:t>
    </dgm:pt>
    <dgm:pt modelId="{60616775-0C4D-469C-835E-78EB601FC36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422,1</a:t>
          </a:r>
        </a:p>
      </dgm:t>
    </dgm:pt>
    <dgm:pt modelId="{E032C758-568F-4B8C-A790-40EBCA87E8A3}" type="parTrans" cxnId="{33B022C3-0BCC-4253-81B5-8C5205C917B7}">
      <dgm:prSet/>
      <dgm:spPr/>
      <dgm:t>
        <a:bodyPr/>
        <a:lstStyle/>
        <a:p>
          <a:endParaRPr lang="uk-UA"/>
        </a:p>
      </dgm:t>
    </dgm:pt>
    <dgm:pt modelId="{3C329C7D-D313-4B72-A1BE-FBF4B4ECDC0B}" type="sibTrans" cxnId="{33B022C3-0BCC-4253-81B5-8C5205C917B7}">
      <dgm:prSet/>
      <dgm:spPr/>
      <dgm:t>
        <a:bodyPr/>
        <a:lstStyle/>
        <a:p>
          <a:endParaRPr lang="uk-UA"/>
        </a:p>
      </dgm:t>
    </dgm:pt>
    <dgm:pt modelId="{E3BD8FE8-89B8-4CEA-B7D0-137694034D99}" type="pres">
      <dgm:prSet presAssocID="{B0BEE906-40D8-4C2B-AF7F-B395EDF56A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00E572-348E-4FF4-B16E-BFA7D30539B1}" type="pres">
      <dgm:prSet presAssocID="{B2AEC471-D36B-4A49-8D1C-6CAB9F0F6688}" presName="root" presStyleCnt="0"/>
      <dgm:spPr/>
    </dgm:pt>
    <dgm:pt modelId="{64D9973D-70FB-4E81-85AD-8B9ECEF64461}" type="pres">
      <dgm:prSet presAssocID="{B2AEC471-D36B-4A49-8D1C-6CAB9F0F6688}" presName="rootComposite" presStyleCnt="0"/>
      <dgm:spPr/>
    </dgm:pt>
    <dgm:pt modelId="{6B4C58D6-EAEA-4CE5-9C63-F37E0FFE0B1A}" type="pres">
      <dgm:prSet presAssocID="{B2AEC471-D36B-4A49-8D1C-6CAB9F0F6688}" presName="rootText" presStyleLbl="node1" presStyleIdx="0" presStyleCnt="1" custScaleX="122786" custScaleY="154988"/>
      <dgm:spPr/>
    </dgm:pt>
    <dgm:pt modelId="{CCF4DB55-C77B-47AF-8A82-3C5EB2CB7974}" type="pres">
      <dgm:prSet presAssocID="{B2AEC471-D36B-4A49-8D1C-6CAB9F0F6688}" presName="rootConnector" presStyleLbl="node1" presStyleIdx="0" presStyleCnt="1"/>
      <dgm:spPr/>
    </dgm:pt>
    <dgm:pt modelId="{ED9AD439-58C0-40ED-A148-CF2ED136FDAA}" type="pres">
      <dgm:prSet presAssocID="{B2AEC471-D36B-4A49-8D1C-6CAB9F0F6688}" presName="childShape" presStyleCnt="0"/>
      <dgm:spPr/>
    </dgm:pt>
    <dgm:pt modelId="{2F1D8784-E1C5-4C53-A880-AD44136BFC78}" type="pres">
      <dgm:prSet presAssocID="{C53C3C9F-B178-4965-B6F4-B8D2F4E5D3F0}" presName="Name13" presStyleLbl="parChTrans1D2" presStyleIdx="0" presStyleCnt="8"/>
      <dgm:spPr/>
    </dgm:pt>
    <dgm:pt modelId="{F20634E6-625F-4790-ABE0-8EACCB0CA969}" type="pres">
      <dgm:prSet presAssocID="{3C7A5485-CF5D-49B8-AC2A-AE02DFBC0E12}" presName="childText" presStyleLbl="bgAcc1" presStyleIdx="0" presStyleCnt="8" custScaleX="135340">
        <dgm:presLayoutVars>
          <dgm:bulletEnabled val="1"/>
        </dgm:presLayoutVars>
      </dgm:prSet>
      <dgm:spPr/>
    </dgm:pt>
    <dgm:pt modelId="{8BEDC026-C89F-48FF-8C32-C53DD985258E}" type="pres">
      <dgm:prSet presAssocID="{5C314F60-A96F-462E-B258-BF4385C68C96}" presName="Name13" presStyleLbl="parChTrans1D2" presStyleIdx="1" presStyleCnt="8"/>
      <dgm:spPr/>
    </dgm:pt>
    <dgm:pt modelId="{ED5C7333-0D21-4CCF-89E5-B5D9BABD47AE}" type="pres">
      <dgm:prSet presAssocID="{CFC32802-A1EA-4CD2-9CA9-2D010A8E2F7D}" presName="childText" presStyleLbl="bgAcc1" presStyleIdx="1" presStyleCnt="8" custScaleX="135551">
        <dgm:presLayoutVars>
          <dgm:bulletEnabled val="1"/>
        </dgm:presLayoutVars>
      </dgm:prSet>
      <dgm:spPr/>
    </dgm:pt>
    <dgm:pt modelId="{7C1A74D7-D70E-4F57-9CA6-4817806208D9}" type="pres">
      <dgm:prSet presAssocID="{730CC9D4-8CB2-4DC9-98ED-7418D208BC45}" presName="Name13" presStyleLbl="parChTrans1D2" presStyleIdx="2" presStyleCnt="8"/>
      <dgm:spPr/>
    </dgm:pt>
    <dgm:pt modelId="{8BE5CE9F-33F3-4A58-8B90-389CAA9A7A7D}" type="pres">
      <dgm:prSet presAssocID="{62C5EBF4-044D-4C81-8B79-EC0F9C8F17A7}" presName="childText" presStyleLbl="bgAcc1" presStyleIdx="2" presStyleCnt="8" custScaleX="135551">
        <dgm:presLayoutVars>
          <dgm:bulletEnabled val="1"/>
        </dgm:presLayoutVars>
      </dgm:prSet>
      <dgm:spPr/>
    </dgm:pt>
    <dgm:pt modelId="{C85718E7-EC02-454C-906A-40A00AC0F9E5}" type="pres">
      <dgm:prSet presAssocID="{C23D3513-8A2C-4A16-ABEF-31006B37EE64}" presName="Name13" presStyleLbl="parChTrans1D2" presStyleIdx="3" presStyleCnt="8"/>
      <dgm:spPr/>
    </dgm:pt>
    <dgm:pt modelId="{D1BEFD4C-FEF9-4B47-ADC3-430197CA4E45}" type="pres">
      <dgm:prSet presAssocID="{C7E6CA8C-AB4A-43BD-92AF-785A432D8F53}" presName="childText" presStyleLbl="bgAcc1" presStyleIdx="3" presStyleCnt="8" custScaleX="135551">
        <dgm:presLayoutVars>
          <dgm:bulletEnabled val="1"/>
        </dgm:presLayoutVars>
      </dgm:prSet>
      <dgm:spPr/>
    </dgm:pt>
    <dgm:pt modelId="{3FEE7EC9-3274-4DF5-9F54-5591B0EF95EB}" type="pres">
      <dgm:prSet presAssocID="{9E53D5A5-4B55-4FBA-A64E-0C29C9CEFA50}" presName="Name13" presStyleLbl="parChTrans1D2" presStyleIdx="4" presStyleCnt="8"/>
      <dgm:spPr/>
    </dgm:pt>
    <dgm:pt modelId="{C7F14804-340D-4242-A10D-45E5AD21824B}" type="pres">
      <dgm:prSet presAssocID="{BF65A797-DC71-49D2-BFAA-6987CEED2FE8}" presName="childText" presStyleLbl="bgAcc1" presStyleIdx="4" presStyleCnt="8" custScaleX="135551">
        <dgm:presLayoutVars>
          <dgm:bulletEnabled val="1"/>
        </dgm:presLayoutVars>
      </dgm:prSet>
      <dgm:spPr/>
    </dgm:pt>
    <dgm:pt modelId="{D4DD45E6-7860-467F-A6CA-25C8DAD21248}" type="pres">
      <dgm:prSet presAssocID="{60F6CA03-670D-4604-AC3C-5AD368F5569B}" presName="Name13" presStyleLbl="parChTrans1D2" presStyleIdx="5" presStyleCnt="8"/>
      <dgm:spPr/>
    </dgm:pt>
    <dgm:pt modelId="{56129683-0188-4924-96F9-1C4AAA921344}" type="pres">
      <dgm:prSet presAssocID="{9260E382-A986-4614-9D7B-DFE451BCF6FB}" presName="childText" presStyleLbl="bgAcc1" presStyleIdx="5" presStyleCnt="8" custScaleX="135818">
        <dgm:presLayoutVars>
          <dgm:bulletEnabled val="1"/>
        </dgm:presLayoutVars>
      </dgm:prSet>
      <dgm:spPr/>
    </dgm:pt>
    <dgm:pt modelId="{5DF310B4-5DDF-44C7-90F7-BA35B1CAB353}" type="pres">
      <dgm:prSet presAssocID="{054871A0-5DD0-4AD7-982E-22C97E649876}" presName="Name13" presStyleLbl="parChTrans1D2" presStyleIdx="6" presStyleCnt="8"/>
      <dgm:spPr/>
    </dgm:pt>
    <dgm:pt modelId="{C517E0C3-CE3E-4F38-852E-D16390AFD748}" type="pres">
      <dgm:prSet presAssocID="{DE1F35EA-0251-41F8-87DE-086C3914C862}" presName="childText" presStyleLbl="bgAcc1" presStyleIdx="6" presStyleCnt="8" custScaleX="135551">
        <dgm:presLayoutVars>
          <dgm:bulletEnabled val="1"/>
        </dgm:presLayoutVars>
      </dgm:prSet>
      <dgm:spPr/>
    </dgm:pt>
    <dgm:pt modelId="{367F84E9-4A17-4127-AE49-4D79E4FFBE4C}" type="pres">
      <dgm:prSet presAssocID="{E032C758-568F-4B8C-A790-40EBCA87E8A3}" presName="Name13" presStyleLbl="parChTrans1D2" presStyleIdx="7" presStyleCnt="8"/>
      <dgm:spPr/>
    </dgm:pt>
    <dgm:pt modelId="{B422BD2E-5964-483F-9393-C2F5446B5C8D}" type="pres">
      <dgm:prSet presAssocID="{60616775-0C4D-469C-835E-78EB601FC36A}" presName="childText" presStyleLbl="bgAcc1" presStyleIdx="7" presStyleCnt="8" custScaleX="136489">
        <dgm:presLayoutVars>
          <dgm:bulletEnabled val="1"/>
        </dgm:presLayoutVars>
      </dgm:prSet>
      <dgm:spPr/>
    </dgm:pt>
  </dgm:ptLst>
  <dgm:cxnLst>
    <dgm:cxn modelId="{08089401-CB00-4AFC-9441-5B6BE956A691}" srcId="{B0BEE906-40D8-4C2B-AF7F-B395EDF56ABA}" destId="{B2AEC471-D36B-4A49-8D1C-6CAB9F0F6688}" srcOrd="0" destOrd="0" parTransId="{079AE259-3065-4E93-AA72-5755473A279F}" sibTransId="{4DB10C85-C7B5-4831-B1DE-A0E2EA869A06}"/>
    <dgm:cxn modelId="{0813BF08-08D2-4A16-AD87-EAAA3DAB1F6C}" srcId="{B2AEC471-D36B-4A49-8D1C-6CAB9F0F6688}" destId="{CFC32802-A1EA-4CD2-9CA9-2D010A8E2F7D}" srcOrd="1" destOrd="0" parTransId="{5C314F60-A96F-462E-B258-BF4385C68C96}" sibTransId="{80B0FB4B-1AD1-483C-B9E4-F6E0DE09A8D1}"/>
    <dgm:cxn modelId="{4474B30C-7002-4982-897A-E545C2DBECA5}" type="presOf" srcId="{730CC9D4-8CB2-4DC9-98ED-7418D208BC45}" destId="{7C1A74D7-D70E-4F57-9CA6-4817806208D9}" srcOrd="0" destOrd="0" presId="urn:microsoft.com/office/officeart/2005/8/layout/hierarchy3"/>
    <dgm:cxn modelId="{14D3EA16-9648-47D0-A3B3-AD1AD9D64E4A}" type="presOf" srcId="{CFC32802-A1EA-4CD2-9CA9-2D010A8E2F7D}" destId="{ED5C7333-0D21-4CCF-89E5-B5D9BABD47AE}" srcOrd="0" destOrd="0" presId="urn:microsoft.com/office/officeart/2005/8/layout/hierarchy3"/>
    <dgm:cxn modelId="{E9946D25-7467-4C46-B824-67F8F6B65A5A}" type="presOf" srcId="{BF65A797-DC71-49D2-BFAA-6987CEED2FE8}" destId="{C7F14804-340D-4242-A10D-45E5AD21824B}" srcOrd="0" destOrd="0" presId="urn:microsoft.com/office/officeart/2005/8/layout/hierarchy3"/>
    <dgm:cxn modelId="{1E46D62A-8195-4618-927F-D2BDA5C6F3AC}" srcId="{B2AEC471-D36B-4A49-8D1C-6CAB9F0F6688}" destId="{BF65A797-DC71-49D2-BFAA-6987CEED2FE8}" srcOrd="4" destOrd="0" parTransId="{9E53D5A5-4B55-4FBA-A64E-0C29C9CEFA50}" sibTransId="{2785789B-7E3D-4D1F-8A2A-62D9E2B87FF3}"/>
    <dgm:cxn modelId="{BD958633-8082-42AC-B667-DC9B62FA46D1}" type="presOf" srcId="{B0BEE906-40D8-4C2B-AF7F-B395EDF56ABA}" destId="{E3BD8FE8-89B8-4CEA-B7D0-137694034D99}" srcOrd="0" destOrd="0" presId="urn:microsoft.com/office/officeart/2005/8/layout/hierarchy3"/>
    <dgm:cxn modelId="{9CB03260-C83E-4792-BC86-770D6B0E76DD}" srcId="{B2AEC471-D36B-4A49-8D1C-6CAB9F0F6688}" destId="{C7E6CA8C-AB4A-43BD-92AF-785A432D8F53}" srcOrd="3" destOrd="0" parTransId="{C23D3513-8A2C-4A16-ABEF-31006B37EE64}" sibTransId="{771C9787-278A-4191-AB9B-41F647E50DA9}"/>
    <dgm:cxn modelId="{7B552661-756B-4680-A6A4-14F8185BB167}" srcId="{B2AEC471-D36B-4A49-8D1C-6CAB9F0F6688}" destId="{DE1F35EA-0251-41F8-87DE-086C3914C862}" srcOrd="6" destOrd="0" parTransId="{054871A0-5DD0-4AD7-982E-22C97E649876}" sibTransId="{AFBA7C8C-9879-4442-BB9F-97B7322383C0}"/>
    <dgm:cxn modelId="{9C325070-A96C-4A67-83A7-714B50D4F88E}" type="presOf" srcId="{B2AEC471-D36B-4A49-8D1C-6CAB9F0F6688}" destId="{6B4C58D6-EAEA-4CE5-9C63-F37E0FFE0B1A}" srcOrd="0" destOrd="0" presId="urn:microsoft.com/office/officeart/2005/8/layout/hierarchy3"/>
    <dgm:cxn modelId="{93F53E56-9D0A-42A3-BD44-F5C41D93430A}" type="presOf" srcId="{B2AEC471-D36B-4A49-8D1C-6CAB9F0F6688}" destId="{CCF4DB55-C77B-47AF-8A82-3C5EB2CB7974}" srcOrd="1" destOrd="0" presId="urn:microsoft.com/office/officeart/2005/8/layout/hierarchy3"/>
    <dgm:cxn modelId="{A6794558-7748-4496-95CC-62B95BDB238A}" type="presOf" srcId="{C23D3513-8A2C-4A16-ABEF-31006B37EE64}" destId="{C85718E7-EC02-454C-906A-40A00AC0F9E5}" srcOrd="0" destOrd="0" presId="urn:microsoft.com/office/officeart/2005/8/layout/hierarchy3"/>
    <dgm:cxn modelId="{24A6EF7C-131C-4BCE-9550-BDF12647A25A}" type="presOf" srcId="{60F6CA03-670D-4604-AC3C-5AD368F5569B}" destId="{D4DD45E6-7860-467F-A6CA-25C8DAD21248}" srcOrd="0" destOrd="0" presId="urn:microsoft.com/office/officeart/2005/8/layout/hierarchy3"/>
    <dgm:cxn modelId="{53D8FF88-ECE1-4B6F-B3E1-94C0CA3BCE94}" srcId="{B2AEC471-D36B-4A49-8D1C-6CAB9F0F6688}" destId="{3C7A5485-CF5D-49B8-AC2A-AE02DFBC0E12}" srcOrd="0" destOrd="0" parTransId="{C53C3C9F-B178-4965-B6F4-B8D2F4E5D3F0}" sibTransId="{81C54D7A-115D-4B7D-8BC0-05F6CE1A8B4C}"/>
    <dgm:cxn modelId="{E5549F8E-6DCA-40FE-A58F-9C7618110193}" type="presOf" srcId="{C7E6CA8C-AB4A-43BD-92AF-785A432D8F53}" destId="{D1BEFD4C-FEF9-4B47-ADC3-430197CA4E45}" srcOrd="0" destOrd="0" presId="urn:microsoft.com/office/officeart/2005/8/layout/hierarchy3"/>
    <dgm:cxn modelId="{C411B58E-C502-43CA-A9BA-F74F755DC67A}" type="presOf" srcId="{9E53D5A5-4B55-4FBA-A64E-0C29C9CEFA50}" destId="{3FEE7EC9-3274-4DF5-9F54-5591B0EF95EB}" srcOrd="0" destOrd="0" presId="urn:microsoft.com/office/officeart/2005/8/layout/hierarchy3"/>
    <dgm:cxn modelId="{DF6A1B98-ECC0-41F9-B3B1-1C89B456778B}" type="presOf" srcId="{C53C3C9F-B178-4965-B6F4-B8D2F4E5D3F0}" destId="{2F1D8784-E1C5-4C53-A880-AD44136BFC78}" srcOrd="0" destOrd="0" presId="urn:microsoft.com/office/officeart/2005/8/layout/hierarchy3"/>
    <dgm:cxn modelId="{36D0549A-E1AF-491F-8B08-FD4FF59B65FA}" type="presOf" srcId="{3C7A5485-CF5D-49B8-AC2A-AE02DFBC0E12}" destId="{F20634E6-625F-4790-ABE0-8EACCB0CA969}" srcOrd="0" destOrd="0" presId="urn:microsoft.com/office/officeart/2005/8/layout/hierarchy3"/>
    <dgm:cxn modelId="{E23EDF9B-E0AB-476F-8BFF-41991011F97C}" type="presOf" srcId="{9260E382-A986-4614-9D7B-DFE451BCF6FB}" destId="{56129683-0188-4924-96F9-1C4AAA921344}" srcOrd="0" destOrd="0" presId="urn:microsoft.com/office/officeart/2005/8/layout/hierarchy3"/>
    <dgm:cxn modelId="{17CDF39B-1BFE-4091-9297-FE86CD6A832C}" type="presOf" srcId="{5C314F60-A96F-462E-B258-BF4385C68C96}" destId="{8BEDC026-C89F-48FF-8C32-C53DD985258E}" srcOrd="0" destOrd="0" presId="urn:microsoft.com/office/officeart/2005/8/layout/hierarchy3"/>
    <dgm:cxn modelId="{226A2B9E-5CB7-47FA-A522-299BC27764EB}" srcId="{B2AEC471-D36B-4A49-8D1C-6CAB9F0F6688}" destId="{9260E382-A986-4614-9D7B-DFE451BCF6FB}" srcOrd="5" destOrd="0" parTransId="{60F6CA03-670D-4604-AC3C-5AD368F5569B}" sibTransId="{D42DB063-1383-4B7A-8F9D-B1539C457F7C}"/>
    <dgm:cxn modelId="{1D56CFA9-75BD-4720-B6D9-DEA33C4D08EE}" type="presOf" srcId="{DE1F35EA-0251-41F8-87DE-086C3914C862}" destId="{C517E0C3-CE3E-4F38-852E-D16390AFD748}" srcOrd="0" destOrd="0" presId="urn:microsoft.com/office/officeart/2005/8/layout/hierarchy3"/>
    <dgm:cxn modelId="{3E0B80AC-95EA-41A0-98CB-5629A2FAB695}" type="presOf" srcId="{E032C758-568F-4B8C-A790-40EBCA87E8A3}" destId="{367F84E9-4A17-4127-AE49-4D79E4FFBE4C}" srcOrd="0" destOrd="0" presId="urn:microsoft.com/office/officeart/2005/8/layout/hierarchy3"/>
    <dgm:cxn modelId="{F68AF7B8-AC40-4D88-AB3F-F2A6E90ABD87}" type="presOf" srcId="{054871A0-5DD0-4AD7-982E-22C97E649876}" destId="{5DF310B4-5DDF-44C7-90F7-BA35B1CAB353}" srcOrd="0" destOrd="0" presId="urn:microsoft.com/office/officeart/2005/8/layout/hierarchy3"/>
    <dgm:cxn modelId="{33B022C3-0BCC-4253-81B5-8C5205C917B7}" srcId="{B2AEC471-D36B-4A49-8D1C-6CAB9F0F6688}" destId="{60616775-0C4D-469C-835E-78EB601FC36A}" srcOrd="7" destOrd="0" parTransId="{E032C758-568F-4B8C-A790-40EBCA87E8A3}" sibTransId="{3C329C7D-D313-4B72-A1BE-FBF4B4ECDC0B}"/>
    <dgm:cxn modelId="{4B8AABC7-1F55-419F-B357-45631FFCB6DD}" srcId="{B2AEC471-D36B-4A49-8D1C-6CAB9F0F6688}" destId="{62C5EBF4-044D-4C81-8B79-EC0F9C8F17A7}" srcOrd="2" destOrd="0" parTransId="{730CC9D4-8CB2-4DC9-98ED-7418D208BC45}" sibTransId="{2161E511-8FA0-4CF0-871E-188A6E449E83}"/>
    <dgm:cxn modelId="{F98789EA-2609-4768-A2AB-9859B577E1F3}" type="presOf" srcId="{62C5EBF4-044D-4C81-8B79-EC0F9C8F17A7}" destId="{8BE5CE9F-33F3-4A58-8B90-389CAA9A7A7D}" srcOrd="0" destOrd="0" presId="urn:microsoft.com/office/officeart/2005/8/layout/hierarchy3"/>
    <dgm:cxn modelId="{EC0C25F6-88DA-4C72-B5E1-C9613FD6D8A2}" type="presOf" srcId="{60616775-0C4D-469C-835E-78EB601FC36A}" destId="{B422BD2E-5964-483F-9393-C2F5446B5C8D}" srcOrd="0" destOrd="0" presId="urn:microsoft.com/office/officeart/2005/8/layout/hierarchy3"/>
    <dgm:cxn modelId="{FD3ADEC7-9D0E-4F0A-9FFE-EEB48A8DF208}" type="presParOf" srcId="{E3BD8FE8-89B8-4CEA-B7D0-137694034D99}" destId="{4200E572-348E-4FF4-B16E-BFA7D30539B1}" srcOrd="0" destOrd="0" presId="urn:microsoft.com/office/officeart/2005/8/layout/hierarchy3"/>
    <dgm:cxn modelId="{015B1B62-9FFF-48C5-93D9-EC4FF7E45DDA}" type="presParOf" srcId="{4200E572-348E-4FF4-B16E-BFA7D30539B1}" destId="{64D9973D-70FB-4E81-85AD-8B9ECEF64461}" srcOrd="0" destOrd="0" presId="urn:microsoft.com/office/officeart/2005/8/layout/hierarchy3"/>
    <dgm:cxn modelId="{B111D44A-AAC0-478E-9939-4F9AB98CE03F}" type="presParOf" srcId="{64D9973D-70FB-4E81-85AD-8B9ECEF64461}" destId="{6B4C58D6-EAEA-4CE5-9C63-F37E0FFE0B1A}" srcOrd="0" destOrd="0" presId="urn:microsoft.com/office/officeart/2005/8/layout/hierarchy3"/>
    <dgm:cxn modelId="{12B5E49C-6AC7-4F83-BA3B-9A8329478A54}" type="presParOf" srcId="{64D9973D-70FB-4E81-85AD-8B9ECEF64461}" destId="{CCF4DB55-C77B-47AF-8A82-3C5EB2CB7974}" srcOrd="1" destOrd="0" presId="urn:microsoft.com/office/officeart/2005/8/layout/hierarchy3"/>
    <dgm:cxn modelId="{E8AEB6AB-CB9A-4477-93E2-420015E2E828}" type="presParOf" srcId="{4200E572-348E-4FF4-B16E-BFA7D30539B1}" destId="{ED9AD439-58C0-40ED-A148-CF2ED136FDAA}" srcOrd="1" destOrd="0" presId="urn:microsoft.com/office/officeart/2005/8/layout/hierarchy3"/>
    <dgm:cxn modelId="{7F87256F-22E0-46D6-80D6-EB43A8976175}" type="presParOf" srcId="{ED9AD439-58C0-40ED-A148-CF2ED136FDAA}" destId="{2F1D8784-E1C5-4C53-A880-AD44136BFC78}" srcOrd="0" destOrd="0" presId="urn:microsoft.com/office/officeart/2005/8/layout/hierarchy3"/>
    <dgm:cxn modelId="{D301E79C-A9BC-4C96-A521-681E4E3998BE}" type="presParOf" srcId="{ED9AD439-58C0-40ED-A148-CF2ED136FDAA}" destId="{F20634E6-625F-4790-ABE0-8EACCB0CA969}" srcOrd="1" destOrd="0" presId="urn:microsoft.com/office/officeart/2005/8/layout/hierarchy3"/>
    <dgm:cxn modelId="{F248666A-AC25-4B43-A5BF-06D9A2DC222B}" type="presParOf" srcId="{ED9AD439-58C0-40ED-A148-CF2ED136FDAA}" destId="{8BEDC026-C89F-48FF-8C32-C53DD985258E}" srcOrd="2" destOrd="0" presId="urn:microsoft.com/office/officeart/2005/8/layout/hierarchy3"/>
    <dgm:cxn modelId="{14823D3F-1686-4EAD-9D9A-BAF0093A6E2A}" type="presParOf" srcId="{ED9AD439-58C0-40ED-A148-CF2ED136FDAA}" destId="{ED5C7333-0D21-4CCF-89E5-B5D9BABD47AE}" srcOrd="3" destOrd="0" presId="urn:microsoft.com/office/officeart/2005/8/layout/hierarchy3"/>
    <dgm:cxn modelId="{2A1ABD4D-8C34-491E-8814-169C64B72DB0}" type="presParOf" srcId="{ED9AD439-58C0-40ED-A148-CF2ED136FDAA}" destId="{7C1A74D7-D70E-4F57-9CA6-4817806208D9}" srcOrd="4" destOrd="0" presId="urn:microsoft.com/office/officeart/2005/8/layout/hierarchy3"/>
    <dgm:cxn modelId="{77901A9F-D66B-48F4-9217-3C537B17B13A}" type="presParOf" srcId="{ED9AD439-58C0-40ED-A148-CF2ED136FDAA}" destId="{8BE5CE9F-33F3-4A58-8B90-389CAA9A7A7D}" srcOrd="5" destOrd="0" presId="urn:microsoft.com/office/officeart/2005/8/layout/hierarchy3"/>
    <dgm:cxn modelId="{C7D5B203-B99D-4C51-969E-777740C5B0E3}" type="presParOf" srcId="{ED9AD439-58C0-40ED-A148-CF2ED136FDAA}" destId="{C85718E7-EC02-454C-906A-40A00AC0F9E5}" srcOrd="6" destOrd="0" presId="urn:microsoft.com/office/officeart/2005/8/layout/hierarchy3"/>
    <dgm:cxn modelId="{A0DFD2D6-385D-4EFD-8CB0-17CE695FC63D}" type="presParOf" srcId="{ED9AD439-58C0-40ED-A148-CF2ED136FDAA}" destId="{D1BEFD4C-FEF9-4B47-ADC3-430197CA4E45}" srcOrd="7" destOrd="0" presId="urn:microsoft.com/office/officeart/2005/8/layout/hierarchy3"/>
    <dgm:cxn modelId="{32851DDD-7CD8-47CB-818D-1A63A74596F4}" type="presParOf" srcId="{ED9AD439-58C0-40ED-A148-CF2ED136FDAA}" destId="{3FEE7EC9-3274-4DF5-9F54-5591B0EF95EB}" srcOrd="8" destOrd="0" presId="urn:microsoft.com/office/officeart/2005/8/layout/hierarchy3"/>
    <dgm:cxn modelId="{ACAFCBE5-2B70-475E-9C70-51BC5B4708DE}" type="presParOf" srcId="{ED9AD439-58C0-40ED-A148-CF2ED136FDAA}" destId="{C7F14804-340D-4242-A10D-45E5AD21824B}" srcOrd="9" destOrd="0" presId="urn:microsoft.com/office/officeart/2005/8/layout/hierarchy3"/>
    <dgm:cxn modelId="{77223D02-AF0E-41E0-B6A2-D5268CCA5158}" type="presParOf" srcId="{ED9AD439-58C0-40ED-A148-CF2ED136FDAA}" destId="{D4DD45E6-7860-467F-A6CA-25C8DAD21248}" srcOrd="10" destOrd="0" presId="urn:microsoft.com/office/officeart/2005/8/layout/hierarchy3"/>
    <dgm:cxn modelId="{66AC6CF2-67D8-47A6-9954-EBD19CB53136}" type="presParOf" srcId="{ED9AD439-58C0-40ED-A148-CF2ED136FDAA}" destId="{56129683-0188-4924-96F9-1C4AAA921344}" srcOrd="11" destOrd="0" presId="urn:microsoft.com/office/officeart/2005/8/layout/hierarchy3"/>
    <dgm:cxn modelId="{218CA388-4980-4A48-B96C-C1DF2AC00517}" type="presParOf" srcId="{ED9AD439-58C0-40ED-A148-CF2ED136FDAA}" destId="{5DF310B4-5DDF-44C7-90F7-BA35B1CAB353}" srcOrd="12" destOrd="0" presId="urn:microsoft.com/office/officeart/2005/8/layout/hierarchy3"/>
    <dgm:cxn modelId="{65D85C82-FC08-40BC-8EED-8996F251E438}" type="presParOf" srcId="{ED9AD439-58C0-40ED-A148-CF2ED136FDAA}" destId="{C517E0C3-CE3E-4F38-852E-D16390AFD748}" srcOrd="13" destOrd="0" presId="urn:microsoft.com/office/officeart/2005/8/layout/hierarchy3"/>
    <dgm:cxn modelId="{4D3AA478-7DFB-4BFB-B9FD-B61C8E0E23E9}" type="presParOf" srcId="{ED9AD439-58C0-40ED-A148-CF2ED136FDAA}" destId="{367F84E9-4A17-4127-AE49-4D79E4FFBE4C}" srcOrd="14" destOrd="0" presId="urn:microsoft.com/office/officeart/2005/8/layout/hierarchy3"/>
    <dgm:cxn modelId="{AA14364D-7B34-4302-97B0-FC14DD63D5B6}" type="presParOf" srcId="{ED9AD439-58C0-40ED-A148-CF2ED136FDAA}" destId="{B422BD2E-5964-483F-9393-C2F5446B5C8D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EE906-40D8-4C2B-AF7F-B395EDF56AB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ABAEAC-D5CA-418E-BAB3-D1CAA4D5A13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170,2</a:t>
          </a:r>
        </a:p>
      </dgm:t>
    </dgm:pt>
    <dgm:pt modelId="{DBBC3E03-4F89-4C0E-BF14-3D671290A4F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242,8</a:t>
          </a:r>
        </a:p>
      </dgm:t>
    </dgm:pt>
    <dgm:pt modelId="{1CE00900-3DF5-48E0-9E84-7E9E63C4369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2 066,5</a:t>
          </a:r>
        </a:p>
      </dgm:t>
    </dgm:pt>
    <dgm:pt modelId="{2DA01C06-8808-4DDC-B7F6-FF3A986C94D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</a:t>
          </a:r>
        </a:p>
        <a:p>
          <a:pPr>
            <a:spcAft>
              <a:spcPts val="0"/>
            </a:spcAft>
          </a:pP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рік</a:t>
          </a:r>
        </a:p>
        <a:p>
          <a:pPr>
            <a:spcAft>
              <a:spcPts val="0"/>
            </a:spcAft>
          </a:pPr>
          <a:r>
            <a: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3 714,7</a:t>
          </a:r>
        </a:p>
      </dgm:t>
    </dgm:pt>
    <dgm:pt modelId="{49F7FE13-9F14-43D0-9B65-596AFD5B0E17}" type="sibTrans" cxnId="{C468AB38-DB43-4CEF-97F2-A01610F04CCF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937C3-9BB0-4D2E-8040-D30A035EC85F}" type="parTrans" cxnId="{C468AB38-DB43-4CEF-97F2-A01610F04CCF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FD1CC-9673-493A-AC7B-4B19285F65C4}" type="sibTrans" cxnId="{966D6B5E-5023-4406-AEA4-524BAA1F3188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64B97-7A47-4EDC-A67A-FDA669A9B9A7}" type="parTrans" cxnId="{966D6B5E-5023-4406-AEA4-524BAA1F3188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E21512-EAEC-4F4E-B7EA-5412CEC1583C}" type="sibTrans" cxnId="{2CD45A4C-912B-4447-AC14-06113EE6E8F7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6CAB8-3168-4960-BEC3-E5D0583F4F8B}" type="parTrans" cxnId="{2CD45A4C-912B-4447-AC14-06113EE6E8F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52F32C-0324-4EF5-85AF-AD37621FC90B}" type="sibTrans" cxnId="{2D400103-C9A2-4242-847F-269CE572345C}">
      <dgm:prSet/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972A0-4BC4-435E-BA2F-1E54908903C8}" type="parTrans" cxnId="{2D400103-C9A2-4242-847F-269CE572345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F7129-4877-4804-8B2C-6BF8C05334EA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288,1</a:t>
          </a:r>
        </a:p>
      </dgm:t>
    </dgm:pt>
    <dgm:pt modelId="{F52D279A-F506-46DB-9E44-6286D46DCF0F}" type="parTrans" cxnId="{F0379998-4505-4D48-96BF-CD84F2EF76D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2400" b="1"/>
        </a:p>
      </dgm:t>
    </dgm:pt>
    <dgm:pt modelId="{F2F39BFC-3D30-47A8-AD88-B23B1637F2A8}" type="sibTrans" cxnId="{F0379998-4505-4D48-96BF-CD84F2EF76DC}">
      <dgm:prSet/>
      <dgm:spPr/>
      <dgm:t>
        <a:bodyPr/>
        <a:lstStyle/>
        <a:p>
          <a:endParaRPr lang="uk-UA" sz="2400" b="1"/>
        </a:p>
      </dgm:t>
    </dgm:pt>
    <dgm:pt modelId="{C81A9ED7-347C-4B3B-A120-066E480F5B8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19,2</a:t>
          </a:r>
        </a:p>
      </dgm:t>
    </dgm:pt>
    <dgm:pt modelId="{0AA449D4-82C0-4899-AC96-7D64F4D0FC09}" type="parTrans" cxnId="{0A0EBBE9-ED9F-4896-9EB5-C16EB336D7E1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9673AF97-438C-42F9-B16B-92D165C0B6E6}" type="sibTrans" cxnId="{0A0EBBE9-ED9F-4896-9EB5-C16EB336D7E1}">
      <dgm:prSet/>
      <dgm:spPr/>
      <dgm:t>
        <a:bodyPr/>
        <a:lstStyle/>
        <a:p>
          <a:endParaRPr lang="uk-UA"/>
        </a:p>
      </dgm:t>
    </dgm:pt>
    <dgm:pt modelId="{2A3507D4-D7B8-4EA6-9479-1A831CF07C7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306,5</a:t>
          </a:r>
        </a:p>
      </dgm:t>
    </dgm:pt>
    <dgm:pt modelId="{CAA00947-0B28-4A60-AD08-11345E2A189E}" type="parTrans" cxnId="{0EAD9E4F-FD46-4CE9-BA17-66D4408A978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/>
        </a:p>
      </dgm:t>
    </dgm:pt>
    <dgm:pt modelId="{7864016B-3D89-4387-ABFC-CECD8B933485}" type="sibTrans" cxnId="{0EAD9E4F-FD46-4CE9-BA17-66D4408A9783}">
      <dgm:prSet/>
      <dgm:spPr/>
      <dgm:t>
        <a:bodyPr/>
        <a:lstStyle/>
        <a:p>
          <a:endParaRPr lang="uk-UA"/>
        </a:p>
      </dgm:t>
    </dgm:pt>
    <dgm:pt modelId="{D0A4DFE5-5622-4B44-9D0B-6287204B5F6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169,6</a:t>
          </a:r>
        </a:p>
      </dgm:t>
    </dgm:pt>
    <dgm:pt modelId="{1ED34B8F-9B2C-4A6F-A510-982CDCA3E35F}" type="parTrans" cxnId="{41C6ADD8-33B0-4940-B1FB-8727A0126103}">
      <dgm:prSet/>
      <dgm:spPr/>
      <dgm:t>
        <a:bodyPr/>
        <a:lstStyle/>
        <a:p>
          <a:endParaRPr lang="uk-UA"/>
        </a:p>
      </dgm:t>
    </dgm:pt>
    <dgm:pt modelId="{E4C93C0C-63C3-4EDF-997D-32DAC3A7EB47}" type="sibTrans" cxnId="{41C6ADD8-33B0-4940-B1FB-8727A0126103}">
      <dgm:prSet/>
      <dgm:spPr/>
      <dgm:t>
        <a:bodyPr/>
        <a:lstStyle/>
        <a:p>
          <a:endParaRPr lang="uk-UA"/>
        </a:p>
      </dgm:t>
    </dgm:pt>
    <dgm:pt modelId="{40AF5A51-4493-4EA8-8624-A9ADE54E4A66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451,8</a:t>
          </a:r>
        </a:p>
      </dgm:t>
    </dgm:pt>
    <dgm:pt modelId="{8308850D-7F97-463A-AC24-E02CE76FF773}" type="parTrans" cxnId="{F1CADE98-3FBB-4BF7-BC70-272F7BC2486F}">
      <dgm:prSet/>
      <dgm:spPr/>
      <dgm:t>
        <a:bodyPr/>
        <a:lstStyle/>
        <a:p>
          <a:endParaRPr lang="uk-UA"/>
        </a:p>
      </dgm:t>
    </dgm:pt>
    <dgm:pt modelId="{1407B4A3-2A0A-42D2-A3DE-6C548A9EF46E}" type="sibTrans" cxnId="{F1CADE98-3FBB-4BF7-BC70-272F7BC2486F}">
      <dgm:prSet/>
      <dgm:spPr/>
      <dgm:t>
        <a:bodyPr/>
        <a:lstStyle/>
        <a:p>
          <a:endParaRPr lang="uk-UA"/>
        </a:p>
      </dgm:t>
    </dgm:pt>
    <dgm:pt modelId="{E3BD8FE8-89B8-4CEA-B7D0-137694034D99}" type="pres">
      <dgm:prSet presAssocID="{B0BEE906-40D8-4C2B-AF7F-B395EDF56A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80132C-ABE4-4DFB-9BDB-7CDF985E1B3E}" type="pres">
      <dgm:prSet presAssocID="{2DA01C06-8808-4DDC-B7F6-FF3A986C94D7}" presName="root" presStyleCnt="0"/>
      <dgm:spPr/>
    </dgm:pt>
    <dgm:pt modelId="{730E285B-B53B-4F5A-804A-75924799CB47}" type="pres">
      <dgm:prSet presAssocID="{2DA01C06-8808-4DDC-B7F6-FF3A986C94D7}" presName="rootComposite" presStyleCnt="0"/>
      <dgm:spPr/>
    </dgm:pt>
    <dgm:pt modelId="{9B8662AC-442B-4123-831C-B25FE3A16B83}" type="pres">
      <dgm:prSet presAssocID="{2DA01C06-8808-4DDC-B7F6-FF3A986C94D7}" presName="rootText" presStyleLbl="node1" presStyleIdx="0" presStyleCnt="1" custScaleX="115574" custScaleY="162740"/>
      <dgm:spPr/>
    </dgm:pt>
    <dgm:pt modelId="{374C3216-1E41-49B3-9249-7519D05D74BD}" type="pres">
      <dgm:prSet presAssocID="{2DA01C06-8808-4DDC-B7F6-FF3A986C94D7}" presName="rootConnector" presStyleLbl="node1" presStyleIdx="0" presStyleCnt="1"/>
      <dgm:spPr/>
    </dgm:pt>
    <dgm:pt modelId="{E9E6AD07-0B75-42FC-8A0F-F2EEB1D97375}" type="pres">
      <dgm:prSet presAssocID="{2DA01C06-8808-4DDC-B7F6-FF3A986C94D7}" presName="childShape" presStyleCnt="0"/>
      <dgm:spPr/>
    </dgm:pt>
    <dgm:pt modelId="{494D617B-112B-4C7D-B18E-D7A806F675DD}" type="pres">
      <dgm:prSet presAssocID="{F36972A0-4BC4-435E-BA2F-1E54908903C8}" presName="Name13" presStyleLbl="parChTrans1D2" presStyleIdx="0" presStyleCnt="8"/>
      <dgm:spPr/>
    </dgm:pt>
    <dgm:pt modelId="{9F1A9D1F-6F43-4ED8-9DBF-5E47AA21A9B4}" type="pres">
      <dgm:prSet presAssocID="{1CE00900-3DF5-48E0-9E84-7E9E63C43692}" presName="childText" presStyleLbl="bgAcc1" presStyleIdx="0" presStyleCnt="8" custScaleX="135551">
        <dgm:presLayoutVars>
          <dgm:bulletEnabled val="1"/>
        </dgm:presLayoutVars>
      </dgm:prSet>
      <dgm:spPr/>
    </dgm:pt>
    <dgm:pt modelId="{DA60B2D1-4524-4185-AAA0-FA30A0774904}" type="pres">
      <dgm:prSet presAssocID="{7156CAB8-3168-4960-BEC3-E5D0583F4F8B}" presName="Name13" presStyleLbl="parChTrans1D2" presStyleIdx="1" presStyleCnt="8"/>
      <dgm:spPr/>
    </dgm:pt>
    <dgm:pt modelId="{7FDD7007-161D-4E11-8FF9-614761828DC2}" type="pres">
      <dgm:prSet presAssocID="{DBBC3E03-4F89-4C0E-BF14-3D671290A4FE}" presName="childText" presStyleLbl="bgAcc1" presStyleIdx="1" presStyleCnt="8" custScaleX="135551">
        <dgm:presLayoutVars>
          <dgm:bulletEnabled val="1"/>
        </dgm:presLayoutVars>
      </dgm:prSet>
      <dgm:spPr/>
    </dgm:pt>
    <dgm:pt modelId="{CA3F0B9C-84C6-498B-B54D-2795FBDA3AF0}" type="pres">
      <dgm:prSet presAssocID="{25A64B97-7A47-4EDC-A67A-FDA669A9B9A7}" presName="Name13" presStyleLbl="parChTrans1D2" presStyleIdx="2" presStyleCnt="8"/>
      <dgm:spPr/>
    </dgm:pt>
    <dgm:pt modelId="{6A2A86F3-E2EC-4A3E-B54A-386F4CA199B4}" type="pres">
      <dgm:prSet presAssocID="{2DABAEAC-D5CA-418E-BAB3-D1CAA4D5A130}" presName="childText" presStyleLbl="bgAcc1" presStyleIdx="2" presStyleCnt="8" custScaleX="135551">
        <dgm:presLayoutVars>
          <dgm:bulletEnabled val="1"/>
        </dgm:presLayoutVars>
      </dgm:prSet>
      <dgm:spPr/>
    </dgm:pt>
    <dgm:pt modelId="{90D39802-092E-4269-839C-6F522C95A5DC}" type="pres">
      <dgm:prSet presAssocID="{F52D279A-F506-46DB-9E44-6286D46DCF0F}" presName="Name13" presStyleLbl="parChTrans1D2" presStyleIdx="3" presStyleCnt="8"/>
      <dgm:spPr/>
    </dgm:pt>
    <dgm:pt modelId="{09BD1099-16C7-4D6C-9EEC-185C86C5DCD5}" type="pres">
      <dgm:prSet presAssocID="{EEDF7129-4877-4804-8B2C-6BF8C05334EA}" presName="childText" presStyleLbl="bgAcc1" presStyleIdx="3" presStyleCnt="8" custScaleX="135551">
        <dgm:presLayoutVars>
          <dgm:bulletEnabled val="1"/>
        </dgm:presLayoutVars>
      </dgm:prSet>
      <dgm:spPr/>
    </dgm:pt>
    <dgm:pt modelId="{4BF08A08-6C86-45D2-9505-806283C73F2A}" type="pres">
      <dgm:prSet presAssocID="{0AA449D4-82C0-4899-AC96-7D64F4D0FC09}" presName="Name13" presStyleLbl="parChTrans1D2" presStyleIdx="4" presStyleCnt="8"/>
      <dgm:spPr/>
    </dgm:pt>
    <dgm:pt modelId="{7BCB04C9-E848-4575-897E-8A6E9267529C}" type="pres">
      <dgm:prSet presAssocID="{C81A9ED7-347C-4B3B-A120-066E480F5B81}" presName="childText" presStyleLbl="bgAcc1" presStyleIdx="4" presStyleCnt="8" custScaleX="135551">
        <dgm:presLayoutVars>
          <dgm:bulletEnabled val="1"/>
        </dgm:presLayoutVars>
      </dgm:prSet>
      <dgm:spPr/>
    </dgm:pt>
    <dgm:pt modelId="{893C6E21-4814-49D4-A752-5507A440F724}" type="pres">
      <dgm:prSet presAssocID="{1ED34B8F-9B2C-4A6F-A510-982CDCA3E35F}" presName="Name13" presStyleLbl="parChTrans1D2" presStyleIdx="5" presStyleCnt="8"/>
      <dgm:spPr/>
    </dgm:pt>
    <dgm:pt modelId="{FDE63994-292A-4A53-937E-D247279B8B3E}" type="pres">
      <dgm:prSet presAssocID="{D0A4DFE5-5622-4B44-9D0B-6287204B5F60}" presName="childText" presStyleLbl="bgAcc1" presStyleIdx="5" presStyleCnt="8" custScaleX="135600">
        <dgm:presLayoutVars>
          <dgm:bulletEnabled val="1"/>
        </dgm:presLayoutVars>
      </dgm:prSet>
      <dgm:spPr/>
    </dgm:pt>
    <dgm:pt modelId="{05C75A82-E901-4646-B857-279E0ACC2FA6}" type="pres">
      <dgm:prSet presAssocID="{CAA00947-0B28-4A60-AD08-11345E2A189E}" presName="Name13" presStyleLbl="parChTrans1D2" presStyleIdx="6" presStyleCnt="8"/>
      <dgm:spPr/>
    </dgm:pt>
    <dgm:pt modelId="{771B31B9-4250-4DE8-A2C6-D673681AFE6F}" type="pres">
      <dgm:prSet presAssocID="{2A3507D4-D7B8-4EA6-9479-1A831CF07C72}" presName="childText" presStyleLbl="bgAcc1" presStyleIdx="6" presStyleCnt="8" custScaleX="135551">
        <dgm:presLayoutVars>
          <dgm:bulletEnabled val="1"/>
        </dgm:presLayoutVars>
      </dgm:prSet>
      <dgm:spPr/>
    </dgm:pt>
    <dgm:pt modelId="{7089FF1D-7162-416C-BBFA-25AF76FD8789}" type="pres">
      <dgm:prSet presAssocID="{8308850D-7F97-463A-AC24-E02CE76FF773}" presName="Name13" presStyleLbl="parChTrans1D2" presStyleIdx="7" presStyleCnt="8"/>
      <dgm:spPr/>
    </dgm:pt>
    <dgm:pt modelId="{1CAD21EE-3A6A-475E-B900-8A708D753ADB}" type="pres">
      <dgm:prSet presAssocID="{40AF5A51-4493-4EA8-8624-A9ADE54E4A66}" presName="childText" presStyleLbl="bgAcc1" presStyleIdx="7" presStyleCnt="8" custScaleX="138020" custLinFactNeighborX="571" custLinFactNeighborY="-3933">
        <dgm:presLayoutVars>
          <dgm:bulletEnabled val="1"/>
        </dgm:presLayoutVars>
      </dgm:prSet>
      <dgm:spPr/>
    </dgm:pt>
  </dgm:ptLst>
  <dgm:cxnLst>
    <dgm:cxn modelId="{2D400103-C9A2-4242-847F-269CE572345C}" srcId="{2DA01C06-8808-4DDC-B7F6-FF3A986C94D7}" destId="{1CE00900-3DF5-48E0-9E84-7E9E63C43692}" srcOrd="0" destOrd="0" parTransId="{F36972A0-4BC4-435E-BA2F-1E54908903C8}" sibTransId="{1652F32C-0324-4EF5-85AF-AD37621FC90B}"/>
    <dgm:cxn modelId="{14CAF321-9DAD-41DB-A380-6E4CDF17C565}" type="presOf" srcId="{D0A4DFE5-5622-4B44-9D0B-6287204B5F60}" destId="{FDE63994-292A-4A53-937E-D247279B8B3E}" srcOrd="0" destOrd="0" presId="urn:microsoft.com/office/officeart/2005/8/layout/hierarchy3"/>
    <dgm:cxn modelId="{5DDD7429-94F7-4FE1-843E-60B08FFF7816}" type="presOf" srcId="{7156CAB8-3168-4960-BEC3-E5D0583F4F8B}" destId="{DA60B2D1-4524-4185-AAA0-FA30A0774904}" srcOrd="0" destOrd="0" presId="urn:microsoft.com/office/officeart/2005/8/layout/hierarchy3"/>
    <dgm:cxn modelId="{33EC1E30-6072-4CD9-B3E1-13C7F33DE3D6}" type="presOf" srcId="{25A64B97-7A47-4EDC-A67A-FDA669A9B9A7}" destId="{CA3F0B9C-84C6-498B-B54D-2795FBDA3AF0}" srcOrd="0" destOrd="0" presId="urn:microsoft.com/office/officeart/2005/8/layout/hierarchy3"/>
    <dgm:cxn modelId="{15287D35-4BB5-4323-B067-CF3F72972BBF}" type="presOf" srcId="{B0BEE906-40D8-4C2B-AF7F-B395EDF56ABA}" destId="{E3BD8FE8-89B8-4CEA-B7D0-137694034D99}" srcOrd="0" destOrd="0" presId="urn:microsoft.com/office/officeart/2005/8/layout/hierarchy3"/>
    <dgm:cxn modelId="{C468AB38-DB43-4CEF-97F2-A01610F04CCF}" srcId="{B0BEE906-40D8-4C2B-AF7F-B395EDF56ABA}" destId="{2DA01C06-8808-4DDC-B7F6-FF3A986C94D7}" srcOrd="0" destOrd="0" parTransId="{C91937C3-9BB0-4D2E-8040-D30A035EC85F}" sibTransId="{49F7FE13-9F14-43D0-9B65-596AFD5B0E17}"/>
    <dgm:cxn modelId="{DE38D439-D383-44F8-BE9E-C5245487212D}" type="presOf" srcId="{CAA00947-0B28-4A60-AD08-11345E2A189E}" destId="{05C75A82-E901-4646-B857-279E0ACC2FA6}" srcOrd="0" destOrd="0" presId="urn:microsoft.com/office/officeart/2005/8/layout/hierarchy3"/>
    <dgm:cxn modelId="{7F97743F-CD3C-4ED8-9B23-C7ABFAA1B0AC}" type="presOf" srcId="{1ED34B8F-9B2C-4A6F-A510-982CDCA3E35F}" destId="{893C6E21-4814-49D4-A752-5507A440F724}" srcOrd="0" destOrd="0" presId="urn:microsoft.com/office/officeart/2005/8/layout/hierarchy3"/>
    <dgm:cxn modelId="{1288A63F-CC38-49FC-B1C1-44028CF989A8}" type="presOf" srcId="{2A3507D4-D7B8-4EA6-9479-1A831CF07C72}" destId="{771B31B9-4250-4DE8-A2C6-D673681AFE6F}" srcOrd="0" destOrd="0" presId="urn:microsoft.com/office/officeart/2005/8/layout/hierarchy3"/>
    <dgm:cxn modelId="{966D6B5E-5023-4406-AEA4-524BAA1F3188}" srcId="{2DA01C06-8808-4DDC-B7F6-FF3A986C94D7}" destId="{2DABAEAC-D5CA-418E-BAB3-D1CAA4D5A130}" srcOrd="2" destOrd="0" parTransId="{25A64B97-7A47-4EDC-A67A-FDA669A9B9A7}" sibTransId="{04CFD1CC-9673-493A-AC7B-4B19285F65C4}"/>
    <dgm:cxn modelId="{8D208561-E72F-4420-9D7C-5E030444194B}" type="presOf" srcId="{2DA01C06-8808-4DDC-B7F6-FF3A986C94D7}" destId="{374C3216-1E41-49B3-9249-7519D05D74BD}" srcOrd="1" destOrd="0" presId="urn:microsoft.com/office/officeart/2005/8/layout/hierarchy3"/>
    <dgm:cxn modelId="{6D0FEB42-C740-4CCE-A47D-DBB9643C0E81}" type="presOf" srcId="{F36972A0-4BC4-435E-BA2F-1E54908903C8}" destId="{494D617B-112B-4C7D-B18E-D7A806F675DD}" srcOrd="0" destOrd="0" presId="urn:microsoft.com/office/officeart/2005/8/layout/hierarchy3"/>
    <dgm:cxn modelId="{2CD45A4C-912B-4447-AC14-06113EE6E8F7}" srcId="{2DA01C06-8808-4DDC-B7F6-FF3A986C94D7}" destId="{DBBC3E03-4F89-4C0E-BF14-3D671290A4FE}" srcOrd="1" destOrd="0" parTransId="{7156CAB8-3168-4960-BEC3-E5D0583F4F8B}" sibTransId="{16E21512-EAEC-4F4E-B7EA-5412CEC1583C}"/>
    <dgm:cxn modelId="{0EAD9E4F-FD46-4CE9-BA17-66D4408A9783}" srcId="{2DA01C06-8808-4DDC-B7F6-FF3A986C94D7}" destId="{2A3507D4-D7B8-4EA6-9479-1A831CF07C72}" srcOrd="6" destOrd="0" parTransId="{CAA00947-0B28-4A60-AD08-11345E2A189E}" sibTransId="{7864016B-3D89-4387-ABFC-CECD8B933485}"/>
    <dgm:cxn modelId="{F0379998-4505-4D48-96BF-CD84F2EF76DC}" srcId="{2DA01C06-8808-4DDC-B7F6-FF3A986C94D7}" destId="{EEDF7129-4877-4804-8B2C-6BF8C05334EA}" srcOrd="3" destOrd="0" parTransId="{F52D279A-F506-46DB-9E44-6286D46DCF0F}" sibTransId="{F2F39BFC-3D30-47A8-AD88-B23B1637F2A8}"/>
    <dgm:cxn modelId="{F1CADE98-3FBB-4BF7-BC70-272F7BC2486F}" srcId="{2DA01C06-8808-4DDC-B7F6-FF3A986C94D7}" destId="{40AF5A51-4493-4EA8-8624-A9ADE54E4A66}" srcOrd="7" destOrd="0" parTransId="{8308850D-7F97-463A-AC24-E02CE76FF773}" sibTransId="{1407B4A3-2A0A-42D2-A3DE-6C548A9EF46E}"/>
    <dgm:cxn modelId="{F67E989C-8F2D-4C54-8346-B253B535D6C2}" type="presOf" srcId="{1CE00900-3DF5-48E0-9E84-7E9E63C43692}" destId="{9F1A9D1F-6F43-4ED8-9DBF-5E47AA21A9B4}" srcOrd="0" destOrd="0" presId="urn:microsoft.com/office/officeart/2005/8/layout/hierarchy3"/>
    <dgm:cxn modelId="{8AF5D29C-6A29-48BD-9B7B-55BDF432C268}" type="presOf" srcId="{2DABAEAC-D5CA-418E-BAB3-D1CAA4D5A130}" destId="{6A2A86F3-E2EC-4A3E-B54A-386F4CA199B4}" srcOrd="0" destOrd="0" presId="urn:microsoft.com/office/officeart/2005/8/layout/hierarchy3"/>
    <dgm:cxn modelId="{1985EFA6-F55E-49A9-84AB-404DCA5B0195}" type="presOf" srcId="{EEDF7129-4877-4804-8B2C-6BF8C05334EA}" destId="{09BD1099-16C7-4D6C-9EEC-185C86C5DCD5}" srcOrd="0" destOrd="0" presId="urn:microsoft.com/office/officeart/2005/8/layout/hierarchy3"/>
    <dgm:cxn modelId="{21F482A8-D164-4EFA-B6F6-6E9EC19E4B9F}" type="presOf" srcId="{40AF5A51-4493-4EA8-8624-A9ADE54E4A66}" destId="{1CAD21EE-3A6A-475E-B900-8A708D753ADB}" srcOrd="0" destOrd="0" presId="urn:microsoft.com/office/officeart/2005/8/layout/hierarchy3"/>
    <dgm:cxn modelId="{02478CA8-EE9F-492E-9681-E2AB587F2DFC}" type="presOf" srcId="{8308850D-7F97-463A-AC24-E02CE76FF773}" destId="{7089FF1D-7162-416C-BBFA-25AF76FD8789}" srcOrd="0" destOrd="0" presId="urn:microsoft.com/office/officeart/2005/8/layout/hierarchy3"/>
    <dgm:cxn modelId="{B66A9CB7-50D0-45C3-ADE4-5F9A458B61D8}" type="presOf" srcId="{DBBC3E03-4F89-4C0E-BF14-3D671290A4FE}" destId="{7FDD7007-161D-4E11-8FF9-614761828DC2}" srcOrd="0" destOrd="0" presId="urn:microsoft.com/office/officeart/2005/8/layout/hierarchy3"/>
    <dgm:cxn modelId="{56BDF8B7-EBAB-4A60-A2CF-FF4B20B22541}" type="presOf" srcId="{0AA449D4-82C0-4899-AC96-7D64F4D0FC09}" destId="{4BF08A08-6C86-45D2-9505-806283C73F2A}" srcOrd="0" destOrd="0" presId="urn:microsoft.com/office/officeart/2005/8/layout/hierarchy3"/>
    <dgm:cxn modelId="{3DFA0BD1-6AB4-459D-9245-551DD30ADBEA}" type="presOf" srcId="{C81A9ED7-347C-4B3B-A120-066E480F5B81}" destId="{7BCB04C9-E848-4575-897E-8A6E9267529C}" srcOrd="0" destOrd="0" presId="urn:microsoft.com/office/officeart/2005/8/layout/hierarchy3"/>
    <dgm:cxn modelId="{41C6ADD8-33B0-4940-B1FB-8727A0126103}" srcId="{2DA01C06-8808-4DDC-B7F6-FF3A986C94D7}" destId="{D0A4DFE5-5622-4B44-9D0B-6287204B5F60}" srcOrd="5" destOrd="0" parTransId="{1ED34B8F-9B2C-4A6F-A510-982CDCA3E35F}" sibTransId="{E4C93C0C-63C3-4EDF-997D-32DAC3A7EB47}"/>
    <dgm:cxn modelId="{189FA0DE-C5A4-4E3A-941D-1429D03651BB}" type="presOf" srcId="{F52D279A-F506-46DB-9E44-6286D46DCF0F}" destId="{90D39802-092E-4269-839C-6F522C95A5DC}" srcOrd="0" destOrd="0" presId="urn:microsoft.com/office/officeart/2005/8/layout/hierarchy3"/>
    <dgm:cxn modelId="{0A0EBBE9-ED9F-4896-9EB5-C16EB336D7E1}" srcId="{2DA01C06-8808-4DDC-B7F6-FF3A986C94D7}" destId="{C81A9ED7-347C-4B3B-A120-066E480F5B81}" srcOrd="4" destOrd="0" parTransId="{0AA449D4-82C0-4899-AC96-7D64F4D0FC09}" sibTransId="{9673AF97-438C-42F9-B16B-92D165C0B6E6}"/>
    <dgm:cxn modelId="{B75BC8EE-9548-43F0-82FE-D3C65265D94B}" type="presOf" srcId="{2DA01C06-8808-4DDC-B7F6-FF3A986C94D7}" destId="{9B8662AC-442B-4123-831C-B25FE3A16B83}" srcOrd="0" destOrd="0" presId="urn:microsoft.com/office/officeart/2005/8/layout/hierarchy3"/>
    <dgm:cxn modelId="{D68E9B69-9488-41DF-92BD-10F1C6837F79}" type="presParOf" srcId="{E3BD8FE8-89B8-4CEA-B7D0-137694034D99}" destId="{5080132C-ABE4-4DFB-9BDB-7CDF985E1B3E}" srcOrd="0" destOrd="0" presId="urn:microsoft.com/office/officeart/2005/8/layout/hierarchy3"/>
    <dgm:cxn modelId="{0CF33F15-A0B2-48E9-A216-B16756B43D72}" type="presParOf" srcId="{5080132C-ABE4-4DFB-9BDB-7CDF985E1B3E}" destId="{730E285B-B53B-4F5A-804A-75924799CB47}" srcOrd="0" destOrd="0" presId="urn:microsoft.com/office/officeart/2005/8/layout/hierarchy3"/>
    <dgm:cxn modelId="{BD35A3F0-106D-4232-8C2D-6D4DFCED4835}" type="presParOf" srcId="{730E285B-B53B-4F5A-804A-75924799CB47}" destId="{9B8662AC-442B-4123-831C-B25FE3A16B83}" srcOrd="0" destOrd="0" presId="urn:microsoft.com/office/officeart/2005/8/layout/hierarchy3"/>
    <dgm:cxn modelId="{4D1693FD-38E6-4038-9F65-EF7C80B35CE9}" type="presParOf" srcId="{730E285B-B53B-4F5A-804A-75924799CB47}" destId="{374C3216-1E41-49B3-9249-7519D05D74BD}" srcOrd="1" destOrd="0" presId="urn:microsoft.com/office/officeart/2005/8/layout/hierarchy3"/>
    <dgm:cxn modelId="{4FD49F0F-F772-4BAE-8781-C9173F3EF312}" type="presParOf" srcId="{5080132C-ABE4-4DFB-9BDB-7CDF985E1B3E}" destId="{E9E6AD07-0B75-42FC-8A0F-F2EEB1D97375}" srcOrd="1" destOrd="0" presId="urn:microsoft.com/office/officeart/2005/8/layout/hierarchy3"/>
    <dgm:cxn modelId="{1CE04A46-A2CF-417E-875A-4D4FEC5D1CD2}" type="presParOf" srcId="{E9E6AD07-0B75-42FC-8A0F-F2EEB1D97375}" destId="{494D617B-112B-4C7D-B18E-D7A806F675DD}" srcOrd="0" destOrd="0" presId="urn:microsoft.com/office/officeart/2005/8/layout/hierarchy3"/>
    <dgm:cxn modelId="{816B5F84-4679-445C-A87E-6F552FFCC379}" type="presParOf" srcId="{E9E6AD07-0B75-42FC-8A0F-F2EEB1D97375}" destId="{9F1A9D1F-6F43-4ED8-9DBF-5E47AA21A9B4}" srcOrd="1" destOrd="0" presId="urn:microsoft.com/office/officeart/2005/8/layout/hierarchy3"/>
    <dgm:cxn modelId="{88438661-D251-423A-B554-F710651D809F}" type="presParOf" srcId="{E9E6AD07-0B75-42FC-8A0F-F2EEB1D97375}" destId="{DA60B2D1-4524-4185-AAA0-FA30A0774904}" srcOrd="2" destOrd="0" presId="urn:microsoft.com/office/officeart/2005/8/layout/hierarchy3"/>
    <dgm:cxn modelId="{9ECE98AB-079F-4A8A-80CE-97A217D3FC93}" type="presParOf" srcId="{E9E6AD07-0B75-42FC-8A0F-F2EEB1D97375}" destId="{7FDD7007-161D-4E11-8FF9-614761828DC2}" srcOrd="3" destOrd="0" presId="urn:microsoft.com/office/officeart/2005/8/layout/hierarchy3"/>
    <dgm:cxn modelId="{8698B180-E38A-4FF8-80AD-C5FC86D21285}" type="presParOf" srcId="{E9E6AD07-0B75-42FC-8A0F-F2EEB1D97375}" destId="{CA3F0B9C-84C6-498B-B54D-2795FBDA3AF0}" srcOrd="4" destOrd="0" presId="urn:microsoft.com/office/officeart/2005/8/layout/hierarchy3"/>
    <dgm:cxn modelId="{CF27BB73-FDFD-4872-B104-E6CFF5179ED6}" type="presParOf" srcId="{E9E6AD07-0B75-42FC-8A0F-F2EEB1D97375}" destId="{6A2A86F3-E2EC-4A3E-B54A-386F4CA199B4}" srcOrd="5" destOrd="0" presId="urn:microsoft.com/office/officeart/2005/8/layout/hierarchy3"/>
    <dgm:cxn modelId="{3625F77B-B2F5-4001-89F9-E6C6BA8AD00D}" type="presParOf" srcId="{E9E6AD07-0B75-42FC-8A0F-F2EEB1D97375}" destId="{90D39802-092E-4269-839C-6F522C95A5DC}" srcOrd="6" destOrd="0" presId="urn:microsoft.com/office/officeart/2005/8/layout/hierarchy3"/>
    <dgm:cxn modelId="{91872249-DD66-4F31-AE73-4945DD9D1E51}" type="presParOf" srcId="{E9E6AD07-0B75-42FC-8A0F-F2EEB1D97375}" destId="{09BD1099-16C7-4D6C-9EEC-185C86C5DCD5}" srcOrd="7" destOrd="0" presId="urn:microsoft.com/office/officeart/2005/8/layout/hierarchy3"/>
    <dgm:cxn modelId="{8410EDAA-C6D8-43D7-989C-7FBA18D2943C}" type="presParOf" srcId="{E9E6AD07-0B75-42FC-8A0F-F2EEB1D97375}" destId="{4BF08A08-6C86-45D2-9505-806283C73F2A}" srcOrd="8" destOrd="0" presId="urn:microsoft.com/office/officeart/2005/8/layout/hierarchy3"/>
    <dgm:cxn modelId="{F496C086-0FF1-4689-A80A-DF3519F63BD6}" type="presParOf" srcId="{E9E6AD07-0B75-42FC-8A0F-F2EEB1D97375}" destId="{7BCB04C9-E848-4575-897E-8A6E9267529C}" srcOrd="9" destOrd="0" presId="urn:microsoft.com/office/officeart/2005/8/layout/hierarchy3"/>
    <dgm:cxn modelId="{3322CCF0-C6D4-4B9A-9D45-5CC1DD28EB60}" type="presParOf" srcId="{E9E6AD07-0B75-42FC-8A0F-F2EEB1D97375}" destId="{893C6E21-4814-49D4-A752-5507A440F724}" srcOrd="10" destOrd="0" presId="urn:microsoft.com/office/officeart/2005/8/layout/hierarchy3"/>
    <dgm:cxn modelId="{04D9DA8B-1278-4856-9E6C-746B924F017C}" type="presParOf" srcId="{E9E6AD07-0B75-42FC-8A0F-F2EEB1D97375}" destId="{FDE63994-292A-4A53-937E-D247279B8B3E}" srcOrd="11" destOrd="0" presId="urn:microsoft.com/office/officeart/2005/8/layout/hierarchy3"/>
    <dgm:cxn modelId="{BC05E00A-05E9-4BDA-A5C2-864757AE861B}" type="presParOf" srcId="{E9E6AD07-0B75-42FC-8A0F-F2EEB1D97375}" destId="{05C75A82-E901-4646-B857-279E0ACC2FA6}" srcOrd="12" destOrd="0" presId="urn:microsoft.com/office/officeart/2005/8/layout/hierarchy3"/>
    <dgm:cxn modelId="{55653C2D-4E2B-4DED-81F3-B72A9C52B341}" type="presParOf" srcId="{E9E6AD07-0B75-42FC-8A0F-F2EEB1D97375}" destId="{771B31B9-4250-4DE8-A2C6-D673681AFE6F}" srcOrd="13" destOrd="0" presId="urn:microsoft.com/office/officeart/2005/8/layout/hierarchy3"/>
    <dgm:cxn modelId="{5FDFF517-AA05-45EC-ADEE-8B1AB0CDF340}" type="presParOf" srcId="{E9E6AD07-0B75-42FC-8A0F-F2EEB1D97375}" destId="{7089FF1D-7162-416C-BBFA-25AF76FD8789}" srcOrd="14" destOrd="0" presId="urn:microsoft.com/office/officeart/2005/8/layout/hierarchy3"/>
    <dgm:cxn modelId="{98AF8710-12D7-43BE-9718-BFB9D2AD872A}" type="presParOf" srcId="{E9E6AD07-0B75-42FC-8A0F-F2EEB1D97375}" destId="{1CAD21EE-3A6A-475E-B900-8A708D753ADB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3834C7-FDE4-47F9-893F-8BD722BD7F7A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EE8041E-A7A7-405A-83AB-DFE372035D53}">
      <dgm:prSet phldrT="[Текст]" custT="1"/>
      <dgm:spPr>
        <a:solidFill>
          <a:srgbClr val="66FF66"/>
        </a:solidFill>
      </dgm:spPr>
      <dgm:t>
        <a:bodyPr/>
        <a:lstStyle/>
        <a:p>
          <a:pPr algn="ctr"/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Утримання та ремонт житлового господарства громади</a:t>
          </a:r>
        </a:p>
      </dgm:t>
    </dgm:pt>
    <dgm:pt modelId="{ED30A6F5-1359-45D6-9095-02BC37AC3CCC}" type="parTrans" cxnId="{67A8DDC2-C77A-47E5-AA1B-1AE53782EED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BFBABAC-3989-4CF6-B538-DAFDECBDE282}" type="sibTrans" cxnId="{67A8DDC2-C77A-47E5-AA1B-1AE53782EED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8D4E115-B071-47C4-AEF4-D0BA3F6CE9BB}">
      <dgm:prSet phldrT="[Текст]" custT="1"/>
      <dgm:spPr>
        <a:solidFill>
          <a:srgbClr val="FF7575"/>
        </a:solidFill>
      </dgm:spPr>
      <dgm:t>
        <a:bodyPr/>
        <a:lstStyle/>
        <a:p>
          <a:pPr algn="ctr"/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Утримання та розвиток інфраструктури доріг</a:t>
          </a:r>
        </a:p>
        <a:p>
          <a:pPr algn="l"/>
          <a:endParaRPr lang="uk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4E15C-6E16-4892-AC29-0FA4BC6E78E7}" type="parTrans" cxnId="{8C833323-3137-466A-B96D-280719FBCF1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97D156F5-2D13-4A95-9ACA-40AE474CE74B}" type="sibTrans" cxnId="{8C833323-3137-466A-B96D-280719FBCF1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5971679-0FD1-40E0-981B-08F752C8BBE3}">
      <dgm:prSet phldrT="[Текст]" custT="1"/>
      <dgm:spPr>
        <a:solidFill>
          <a:srgbClr val="37CBFF"/>
        </a:solidFill>
      </dgm:spPr>
      <dgm:t>
        <a:bodyPr/>
        <a:lstStyle/>
        <a:p>
          <a:pPr algn="ctr"/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Парки, зони відпочинку та озеленення громади</a:t>
          </a:r>
        </a:p>
      </dgm:t>
    </dgm:pt>
    <dgm:pt modelId="{EB7606D4-BC67-442B-A9CB-6CA3671799AE}" type="parTrans" cxnId="{62222D9A-E650-400B-B246-E753B31B041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C35BD46-28E5-4F5B-9BA7-821777FF2007}" type="sibTrans" cxnId="{62222D9A-E650-400B-B246-E753B31B041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737F569-BB79-41DF-A444-9EC61FF96835}">
      <dgm:prSet phldrT="[Текст]" custT="1"/>
      <dgm:spPr>
        <a:solidFill>
          <a:srgbClr val="37CBFF"/>
        </a:solidFill>
      </dgm:spPr>
      <dgm:t>
        <a:bodyPr anchor="ctr"/>
        <a:lstStyle/>
        <a:p>
          <a:pPr algn="ctr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57,2 млн грн</a:t>
          </a:r>
          <a:endParaRPr lang="uk-UA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B6BAC-9E2B-4624-A022-C30E165C6FC0}" type="parTrans" cxnId="{B40D8729-1C91-4930-B279-167A9938E75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9DB5644-6D00-4073-AA5E-29AD5F6A3AA8}" type="sibTrans" cxnId="{B40D8729-1C91-4930-B279-167A9938E75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5DC6394-F852-427D-8DA0-FB38055FF9B3}">
      <dgm:prSet phldrT="[Текст]" custT="1"/>
      <dgm:spPr>
        <a:solidFill>
          <a:srgbClr val="66FF66"/>
        </a:solidFill>
      </dgm:spPr>
      <dgm:t>
        <a:bodyPr anchor="ctr"/>
        <a:lstStyle/>
        <a:p>
          <a:pPr algn="ctr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225,4 млн грн</a:t>
          </a:r>
          <a:endParaRPr lang="uk-UA" sz="2000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A70DE-DC35-4FB0-A561-0E77234376D7}" type="sibTrans" cxnId="{A94FDE9D-D07F-4E0E-A43A-5C813FCE241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A6C41DA-A9F8-4CE0-AB3F-CD3DDFC89CE5}" type="parTrans" cxnId="{A94FDE9D-D07F-4E0E-A43A-5C813FCE2418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60B2D6AC-0CA5-4CE4-B6D5-7E902F8F9541}">
      <dgm:prSet phldrT="[Текст]" custT="1"/>
      <dgm:spPr>
        <a:solidFill>
          <a:srgbClr val="66FF66"/>
        </a:solidFill>
      </dgm:spPr>
      <dgm:t>
        <a:bodyPr anchor="ctr"/>
        <a:lstStyle/>
        <a:p>
          <a:pPr algn="ctr"/>
          <a:endParaRPr lang="uk-UA" sz="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F8555-4EFA-4A0D-9424-466B2C407F88}" type="parTrans" cxnId="{4AFB972B-D866-4C3A-85BA-196A640F8AC6}">
      <dgm:prSet/>
      <dgm:spPr/>
      <dgm:t>
        <a:bodyPr/>
        <a:lstStyle/>
        <a:p>
          <a:endParaRPr lang="uk-UA"/>
        </a:p>
      </dgm:t>
    </dgm:pt>
    <dgm:pt modelId="{68357AB1-C27B-4538-8BC6-227C7071E809}" type="sibTrans" cxnId="{4AFB972B-D866-4C3A-85BA-196A640F8AC6}">
      <dgm:prSet/>
      <dgm:spPr/>
      <dgm:t>
        <a:bodyPr/>
        <a:lstStyle/>
        <a:p>
          <a:endParaRPr lang="uk-UA"/>
        </a:p>
      </dgm:t>
    </dgm:pt>
    <dgm:pt modelId="{B5D14BA7-93D2-480F-8C37-76E41A107662}">
      <dgm:prSet phldrT="[Текст]" custT="1"/>
      <dgm:spPr>
        <a:solidFill>
          <a:srgbClr val="37CBFF"/>
        </a:solidFill>
      </dgm:spPr>
      <dgm:t>
        <a:bodyPr anchor="ctr"/>
        <a:lstStyle/>
        <a:p>
          <a:pPr algn="ctr"/>
          <a:endParaRPr lang="uk-UA" sz="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23C1B-41D5-43FB-8D86-EED2FDAFD48C}" type="parTrans" cxnId="{F19A1D2D-BB4C-46A0-9F8C-B346437711AB}">
      <dgm:prSet/>
      <dgm:spPr/>
      <dgm:t>
        <a:bodyPr/>
        <a:lstStyle/>
        <a:p>
          <a:endParaRPr lang="uk-UA"/>
        </a:p>
      </dgm:t>
    </dgm:pt>
    <dgm:pt modelId="{51D4EBE1-C9A5-4B41-B19D-57F962C032D2}" type="sibTrans" cxnId="{F19A1D2D-BB4C-46A0-9F8C-B346437711AB}">
      <dgm:prSet/>
      <dgm:spPr/>
      <dgm:t>
        <a:bodyPr/>
        <a:lstStyle/>
        <a:p>
          <a:endParaRPr lang="uk-UA"/>
        </a:p>
      </dgm:t>
    </dgm:pt>
    <dgm:pt modelId="{38B13B15-AD1F-41F6-9412-15417DBC575C}">
      <dgm:prSet phldrT="[Текст]" custT="1"/>
      <dgm:spPr>
        <a:solidFill>
          <a:srgbClr val="FF7575"/>
        </a:solidFill>
      </dgm:spPr>
      <dgm:t>
        <a:bodyPr anchor="ctr"/>
        <a:lstStyle/>
        <a:p>
          <a:pPr algn="ctr"/>
          <a:endParaRPr lang="uk-UA" sz="7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93EE5-7BE2-4B42-8651-C49B62012A05}" type="sibTrans" cxnId="{DA55854B-EEA6-4B19-856C-73C3896D98B6}">
      <dgm:prSet/>
      <dgm:spPr/>
      <dgm:t>
        <a:bodyPr/>
        <a:lstStyle/>
        <a:p>
          <a:endParaRPr lang="uk-UA"/>
        </a:p>
      </dgm:t>
    </dgm:pt>
    <dgm:pt modelId="{E516798B-D32F-4250-BF3E-D01801120D17}" type="parTrans" cxnId="{DA55854B-EEA6-4B19-856C-73C3896D98B6}">
      <dgm:prSet/>
      <dgm:spPr/>
      <dgm:t>
        <a:bodyPr/>
        <a:lstStyle/>
        <a:p>
          <a:endParaRPr lang="uk-UA"/>
        </a:p>
      </dgm:t>
    </dgm:pt>
    <dgm:pt modelId="{80B3B233-B8B0-49BA-BC0F-E7F9196E0048}">
      <dgm:prSet phldrT="[Текст]" custT="1"/>
      <dgm:spPr>
        <a:solidFill>
          <a:srgbClr val="FF7575"/>
        </a:solidFill>
      </dgm:spPr>
      <dgm:t>
        <a:bodyPr anchor="ctr"/>
        <a:lstStyle/>
        <a:p>
          <a:pPr algn="ctr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241,9 млн грн</a:t>
          </a:r>
          <a:endParaRPr lang="uk-UA" sz="2000" b="0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226CA-2B57-4870-815E-3472134898FE}" type="sibTrans" cxnId="{48A054D7-860D-4B4A-A985-0246B5D1A08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2EC5B5A-9BC2-499C-8E4B-A3AA61B01ED1}" type="parTrans" cxnId="{48A054D7-860D-4B4A-A985-0246B5D1A081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368E35F-6BE4-4EAE-A509-7FCD20B8BAAD}" type="pres">
      <dgm:prSet presAssocID="{063834C7-FDE4-47F9-893F-8BD722BD7F7A}" presName="Name0" presStyleCnt="0">
        <dgm:presLayoutVars>
          <dgm:dir/>
          <dgm:resizeHandles val="exact"/>
        </dgm:presLayoutVars>
      </dgm:prSet>
      <dgm:spPr/>
    </dgm:pt>
    <dgm:pt modelId="{13590B30-A641-4440-A7B0-646CEA2C105D}" type="pres">
      <dgm:prSet presAssocID="{BEE8041E-A7A7-405A-83AB-DFE372035D53}" presName="composite" presStyleCnt="0"/>
      <dgm:spPr/>
    </dgm:pt>
    <dgm:pt modelId="{C208F051-2FBC-4F86-9985-2B12A26D33D1}" type="pres">
      <dgm:prSet presAssocID="{BEE8041E-A7A7-405A-83AB-DFE372035D53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B737FE4B-F5B7-4A73-9E52-6B4526D4BBE2}" type="pres">
      <dgm:prSet presAssocID="{BEE8041E-A7A7-405A-83AB-DFE372035D53}" presName="wedgeRectCallout1" presStyleLbl="node1" presStyleIdx="0" presStyleCnt="3" custLinFactNeighborY="35685">
        <dgm:presLayoutVars>
          <dgm:bulletEnabled val="1"/>
        </dgm:presLayoutVars>
      </dgm:prSet>
      <dgm:spPr/>
    </dgm:pt>
    <dgm:pt modelId="{E86F2F9C-73F9-45F0-A761-6C46A29A7C2A}" type="pres">
      <dgm:prSet presAssocID="{6BFBABAC-3989-4CF6-B538-DAFDECBDE282}" presName="sibTrans" presStyleCnt="0"/>
      <dgm:spPr/>
    </dgm:pt>
    <dgm:pt modelId="{62DE253B-6614-4A1F-BC1A-3EC9851F8BA0}" type="pres">
      <dgm:prSet presAssocID="{28D4E115-B071-47C4-AEF4-D0BA3F6CE9BB}" presName="composite" presStyleCnt="0"/>
      <dgm:spPr/>
    </dgm:pt>
    <dgm:pt modelId="{4AF92097-64E8-423D-B86F-ED605B52BE4A}" type="pres">
      <dgm:prSet presAssocID="{28D4E115-B071-47C4-AEF4-D0BA3F6CE9BB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721FF18-2BDC-458D-88D8-B927943EF123}" type="pres">
      <dgm:prSet presAssocID="{28D4E115-B071-47C4-AEF4-D0BA3F6CE9BB}" presName="wedgeRectCallout1" presStyleLbl="node1" presStyleIdx="1" presStyleCnt="3" custScaleX="108809" custLinFactNeighborY="33200">
        <dgm:presLayoutVars>
          <dgm:bulletEnabled val="1"/>
        </dgm:presLayoutVars>
      </dgm:prSet>
      <dgm:spPr/>
    </dgm:pt>
    <dgm:pt modelId="{32B90857-C2F4-4710-B832-C46DB8FAFC01}" type="pres">
      <dgm:prSet presAssocID="{97D156F5-2D13-4A95-9ACA-40AE474CE74B}" presName="sibTrans" presStyleCnt="0"/>
      <dgm:spPr/>
    </dgm:pt>
    <dgm:pt modelId="{71856756-5C00-4ED4-94BC-4E0A262BCD49}" type="pres">
      <dgm:prSet presAssocID="{15971679-0FD1-40E0-981B-08F752C8BBE3}" presName="composite" presStyleCnt="0"/>
      <dgm:spPr/>
    </dgm:pt>
    <dgm:pt modelId="{C300982A-8589-49BF-B8F3-09082B86139E}" type="pres">
      <dgm:prSet presAssocID="{15971679-0FD1-40E0-981B-08F752C8BBE3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16B7329-1678-4EAC-8730-528FCB4FA795}" type="pres">
      <dgm:prSet presAssocID="{15971679-0FD1-40E0-981B-08F752C8BBE3}" presName="wedgeRectCallout1" presStyleLbl="node1" presStyleIdx="2" presStyleCnt="3" custLinFactNeighborY="34030">
        <dgm:presLayoutVars>
          <dgm:bulletEnabled val="1"/>
        </dgm:presLayoutVars>
      </dgm:prSet>
      <dgm:spPr/>
    </dgm:pt>
  </dgm:ptLst>
  <dgm:cxnLst>
    <dgm:cxn modelId="{C5708408-00DC-405D-A9D0-7B650EF12B52}" type="presOf" srcId="{60B2D6AC-0CA5-4CE4-B6D5-7E902F8F9541}" destId="{B737FE4B-F5B7-4A73-9E52-6B4526D4BBE2}" srcOrd="0" destOrd="1" presId="urn:microsoft.com/office/officeart/2008/layout/BendingPictureCaptionList"/>
    <dgm:cxn modelId="{8C833323-3137-466A-B96D-280719FBCF14}" srcId="{063834C7-FDE4-47F9-893F-8BD722BD7F7A}" destId="{28D4E115-B071-47C4-AEF4-D0BA3F6CE9BB}" srcOrd="1" destOrd="0" parTransId="{E134E15C-6E16-4892-AC29-0FA4BC6E78E7}" sibTransId="{97D156F5-2D13-4A95-9ACA-40AE474CE74B}"/>
    <dgm:cxn modelId="{34480328-E581-4548-8CBF-2B16421D26C8}" type="presOf" srcId="{B5D14BA7-93D2-480F-8C37-76E41A107662}" destId="{016B7329-1678-4EAC-8730-528FCB4FA795}" srcOrd="0" destOrd="1" presId="urn:microsoft.com/office/officeart/2008/layout/BendingPictureCaptionList"/>
    <dgm:cxn modelId="{DF4BB128-C6BC-4970-8F75-7A485E8CD482}" type="presOf" srcId="{80B3B233-B8B0-49BA-BC0F-E7F9196E0048}" destId="{9721FF18-2BDC-458D-88D8-B927943EF123}" srcOrd="0" destOrd="2" presId="urn:microsoft.com/office/officeart/2008/layout/BendingPictureCaptionList"/>
    <dgm:cxn modelId="{B40D8729-1C91-4930-B279-167A9938E756}" srcId="{15971679-0FD1-40E0-981B-08F752C8BBE3}" destId="{1737F569-BB79-41DF-A444-9EC61FF96835}" srcOrd="1" destOrd="0" parTransId="{08AB6BAC-9E2B-4624-A022-C30E165C6FC0}" sibTransId="{09DB5644-6D00-4073-AA5E-29AD5F6A3AA8}"/>
    <dgm:cxn modelId="{4AFB972B-D866-4C3A-85BA-196A640F8AC6}" srcId="{BEE8041E-A7A7-405A-83AB-DFE372035D53}" destId="{60B2D6AC-0CA5-4CE4-B6D5-7E902F8F9541}" srcOrd="0" destOrd="0" parTransId="{8E5F8555-4EFA-4A0D-9424-466B2C407F88}" sibTransId="{68357AB1-C27B-4538-8BC6-227C7071E809}"/>
    <dgm:cxn modelId="{F19A1D2D-BB4C-46A0-9F8C-B346437711AB}" srcId="{15971679-0FD1-40E0-981B-08F752C8BBE3}" destId="{B5D14BA7-93D2-480F-8C37-76E41A107662}" srcOrd="0" destOrd="0" parTransId="{0B223C1B-41D5-43FB-8D86-EED2FDAFD48C}" sibTransId="{51D4EBE1-C9A5-4B41-B19D-57F962C032D2}"/>
    <dgm:cxn modelId="{52936234-B1F5-4B40-8429-F6246A972848}" type="presOf" srcId="{15971679-0FD1-40E0-981B-08F752C8BBE3}" destId="{016B7329-1678-4EAC-8730-528FCB4FA795}" srcOrd="0" destOrd="0" presId="urn:microsoft.com/office/officeart/2008/layout/BendingPictureCaptionList"/>
    <dgm:cxn modelId="{DA55854B-EEA6-4B19-856C-73C3896D98B6}" srcId="{28D4E115-B071-47C4-AEF4-D0BA3F6CE9BB}" destId="{38B13B15-AD1F-41F6-9412-15417DBC575C}" srcOrd="0" destOrd="0" parTransId="{E516798B-D32F-4250-BF3E-D01801120D17}" sibTransId="{DEE93EE5-7BE2-4B42-8651-C49B62012A05}"/>
    <dgm:cxn modelId="{E41ADD51-1405-4672-A4FE-721A795E1117}" type="presOf" srcId="{38B13B15-AD1F-41F6-9412-15417DBC575C}" destId="{9721FF18-2BDC-458D-88D8-B927943EF123}" srcOrd="0" destOrd="1" presId="urn:microsoft.com/office/officeart/2008/layout/BendingPictureCaptionList"/>
    <dgm:cxn modelId="{35B67157-E8C8-46E8-84E3-DFFF7B663FE1}" type="presOf" srcId="{28D4E115-B071-47C4-AEF4-D0BA3F6CE9BB}" destId="{9721FF18-2BDC-458D-88D8-B927943EF123}" srcOrd="0" destOrd="0" presId="urn:microsoft.com/office/officeart/2008/layout/BendingPictureCaptionList"/>
    <dgm:cxn modelId="{62222D9A-E650-400B-B246-E753B31B0411}" srcId="{063834C7-FDE4-47F9-893F-8BD722BD7F7A}" destId="{15971679-0FD1-40E0-981B-08F752C8BBE3}" srcOrd="2" destOrd="0" parTransId="{EB7606D4-BC67-442B-A9CB-6CA3671799AE}" sibTransId="{5C35BD46-28E5-4F5B-9BA7-821777FF2007}"/>
    <dgm:cxn modelId="{8C9E969B-8005-47CA-AB5F-84FBFBFBDFAC}" type="presOf" srcId="{063834C7-FDE4-47F9-893F-8BD722BD7F7A}" destId="{1368E35F-6BE4-4EAE-A509-7FCD20B8BAAD}" srcOrd="0" destOrd="0" presId="urn:microsoft.com/office/officeart/2008/layout/BendingPictureCaptionList"/>
    <dgm:cxn modelId="{A94FDE9D-D07F-4E0E-A43A-5C813FCE2418}" srcId="{BEE8041E-A7A7-405A-83AB-DFE372035D53}" destId="{15DC6394-F852-427D-8DA0-FB38055FF9B3}" srcOrd="1" destOrd="0" parTransId="{0A6C41DA-A9F8-4CE0-AB3F-CD3DDFC89CE5}" sibTransId="{43AA70DE-DC35-4FB0-A561-0E77234376D7}"/>
    <dgm:cxn modelId="{202710C0-4005-4E32-A0BE-987F3F65FDC6}" type="presOf" srcId="{1737F569-BB79-41DF-A444-9EC61FF96835}" destId="{016B7329-1678-4EAC-8730-528FCB4FA795}" srcOrd="0" destOrd="2" presId="urn:microsoft.com/office/officeart/2008/layout/BendingPictureCaptionList"/>
    <dgm:cxn modelId="{67A8DDC2-C77A-47E5-AA1B-1AE53782EEDB}" srcId="{063834C7-FDE4-47F9-893F-8BD722BD7F7A}" destId="{BEE8041E-A7A7-405A-83AB-DFE372035D53}" srcOrd="0" destOrd="0" parTransId="{ED30A6F5-1359-45D6-9095-02BC37AC3CCC}" sibTransId="{6BFBABAC-3989-4CF6-B538-DAFDECBDE282}"/>
    <dgm:cxn modelId="{95225ACE-68EE-49A1-BEFD-9F8452861217}" type="presOf" srcId="{BEE8041E-A7A7-405A-83AB-DFE372035D53}" destId="{B737FE4B-F5B7-4A73-9E52-6B4526D4BBE2}" srcOrd="0" destOrd="0" presId="urn:microsoft.com/office/officeart/2008/layout/BendingPictureCaptionList"/>
    <dgm:cxn modelId="{48A054D7-860D-4B4A-A985-0246B5D1A081}" srcId="{28D4E115-B071-47C4-AEF4-D0BA3F6CE9BB}" destId="{80B3B233-B8B0-49BA-BC0F-E7F9196E0048}" srcOrd="1" destOrd="0" parTransId="{42EC5B5A-9BC2-499C-8E4B-A3AA61B01ED1}" sibTransId="{401226CA-2B57-4870-815E-3472134898FE}"/>
    <dgm:cxn modelId="{26AB33DE-31F7-4369-9461-FDC9029274D2}" type="presOf" srcId="{15DC6394-F852-427D-8DA0-FB38055FF9B3}" destId="{B737FE4B-F5B7-4A73-9E52-6B4526D4BBE2}" srcOrd="0" destOrd="2" presId="urn:microsoft.com/office/officeart/2008/layout/BendingPictureCaptionList"/>
    <dgm:cxn modelId="{EE3484A4-9A0D-46A0-B110-6A609CDFF069}" type="presParOf" srcId="{1368E35F-6BE4-4EAE-A509-7FCD20B8BAAD}" destId="{13590B30-A641-4440-A7B0-646CEA2C105D}" srcOrd="0" destOrd="0" presId="urn:microsoft.com/office/officeart/2008/layout/BendingPictureCaptionList"/>
    <dgm:cxn modelId="{CACAA49A-2D7C-42A4-8271-565C0CE12A2D}" type="presParOf" srcId="{13590B30-A641-4440-A7B0-646CEA2C105D}" destId="{C208F051-2FBC-4F86-9985-2B12A26D33D1}" srcOrd="0" destOrd="0" presId="urn:microsoft.com/office/officeart/2008/layout/BendingPictureCaptionList"/>
    <dgm:cxn modelId="{A460D740-CA1A-4467-ACCF-DEA0053C55EC}" type="presParOf" srcId="{13590B30-A641-4440-A7B0-646CEA2C105D}" destId="{B737FE4B-F5B7-4A73-9E52-6B4526D4BBE2}" srcOrd="1" destOrd="0" presId="urn:microsoft.com/office/officeart/2008/layout/BendingPictureCaptionList"/>
    <dgm:cxn modelId="{410A326C-8D52-4BF0-A418-57CFA7D45DE2}" type="presParOf" srcId="{1368E35F-6BE4-4EAE-A509-7FCD20B8BAAD}" destId="{E86F2F9C-73F9-45F0-A761-6C46A29A7C2A}" srcOrd="1" destOrd="0" presId="urn:microsoft.com/office/officeart/2008/layout/BendingPictureCaptionList"/>
    <dgm:cxn modelId="{985C81D4-3893-4449-8B0D-1FFD908E1745}" type="presParOf" srcId="{1368E35F-6BE4-4EAE-A509-7FCD20B8BAAD}" destId="{62DE253B-6614-4A1F-BC1A-3EC9851F8BA0}" srcOrd="2" destOrd="0" presId="urn:microsoft.com/office/officeart/2008/layout/BendingPictureCaptionList"/>
    <dgm:cxn modelId="{38B7F318-7DB1-4DDF-AB94-63FC874F9E88}" type="presParOf" srcId="{62DE253B-6614-4A1F-BC1A-3EC9851F8BA0}" destId="{4AF92097-64E8-423D-B86F-ED605B52BE4A}" srcOrd="0" destOrd="0" presId="urn:microsoft.com/office/officeart/2008/layout/BendingPictureCaptionList"/>
    <dgm:cxn modelId="{14EC7782-12A2-4BEE-A682-F754C33E87C1}" type="presParOf" srcId="{62DE253B-6614-4A1F-BC1A-3EC9851F8BA0}" destId="{9721FF18-2BDC-458D-88D8-B927943EF123}" srcOrd="1" destOrd="0" presId="urn:microsoft.com/office/officeart/2008/layout/BendingPictureCaptionList"/>
    <dgm:cxn modelId="{2186499E-C6FB-4B28-9AE3-AB9C37673871}" type="presParOf" srcId="{1368E35F-6BE4-4EAE-A509-7FCD20B8BAAD}" destId="{32B90857-C2F4-4710-B832-C46DB8FAFC01}" srcOrd="3" destOrd="0" presId="urn:microsoft.com/office/officeart/2008/layout/BendingPictureCaptionList"/>
    <dgm:cxn modelId="{A937297D-523F-4AAC-91E7-BF3F15F5872D}" type="presParOf" srcId="{1368E35F-6BE4-4EAE-A509-7FCD20B8BAAD}" destId="{71856756-5C00-4ED4-94BC-4E0A262BCD49}" srcOrd="4" destOrd="0" presId="urn:microsoft.com/office/officeart/2008/layout/BendingPictureCaptionList"/>
    <dgm:cxn modelId="{CF16FCD8-A7AD-44E0-8067-8CBAA5A626EF}" type="presParOf" srcId="{71856756-5C00-4ED4-94BC-4E0A262BCD49}" destId="{C300982A-8589-49BF-B8F3-09082B86139E}" srcOrd="0" destOrd="0" presId="urn:microsoft.com/office/officeart/2008/layout/BendingPictureCaptionList"/>
    <dgm:cxn modelId="{ED41E880-5315-4F14-A9B9-A117BB24B689}" type="presParOf" srcId="{71856756-5C00-4ED4-94BC-4E0A262BCD49}" destId="{016B7329-1678-4EAC-8730-528FCB4FA7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1D7488-A552-4EB2-91D5-76CF9BB88B5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578D650-BF1C-4AFC-AD64-1C2686E3B1B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rtl="0">
            <a:spcAft>
              <a:spcPts val="0"/>
            </a:spcAft>
            <a:tabLst/>
          </a:pPr>
          <a:r>
            <a:rPr lang="ru-RU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та </a:t>
          </a:r>
          <a:r>
            <a:rPr lang="uk-UA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оновлення</a:t>
          </a:r>
          <a:r>
            <a:rPr lang="ru-RU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світлофорних</a:t>
          </a:r>
          <a:r>
            <a:rPr lang="ru-RU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algn="ctr" rtl="0">
            <a:spcAft>
              <a:spcPts val="0"/>
            </a:spcAft>
          </a:pPr>
          <a:endParaRPr lang="uk-UA" sz="1200" b="1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>
            <a:spcAft>
              <a:spcPts val="0"/>
            </a:spcAft>
          </a:pPr>
          <a:r>
            <a:rPr lang="uk-UA" sz="24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7,0 млн грн</a:t>
          </a:r>
        </a:p>
        <a:p>
          <a:pPr algn="ctr" rtl="0">
            <a:spcAft>
              <a:spcPts val="0"/>
            </a:spcAft>
          </a:pPr>
          <a:r>
            <a:rPr lang="uk-UA" sz="1800" b="0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(-0,4)</a:t>
          </a:r>
          <a:endParaRPr lang="uk-UA" sz="1800" b="1" dirty="0">
            <a:solidFill>
              <a:schemeClr val="tx1"/>
            </a:solidFill>
          </a:endParaRPr>
        </a:p>
      </dgm:t>
    </dgm:pt>
    <dgm:pt modelId="{9F005350-DE14-4497-A093-DBC130873E18}" type="parTrans" cxnId="{3BD28FB6-8468-4F00-B975-E78A9A176970}">
      <dgm:prSet/>
      <dgm:spPr/>
      <dgm:t>
        <a:bodyPr/>
        <a:lstStyle/>
        <a:p>
          <a:endParaRPr lang="uk-UA"/>
        </a:p>
      </dgm:t>
    </dgm:pt>
    <dgm:pt modelId="{0CC639FF-34D0-4D64-8F81-2D92DF9AF8F3}" type="sibTrans" cxnId="{3BD28FB6-8468-4F00-B975-E78A9A176970}">
      <dgm:prSet/>
      <dgm:spPr/>
      <dgm:t>
        <a:bodyPr/>
        <a:lstStyle/>
        <a:p>
          <a:endParaRPr lang="uk-UA"/>
        </a:p>
      </dgm:t>
    </dgm:pt>
    <dgm:pt modelId="{0AE8E741-ED46-41CD-BDBD-26CD15C7F41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marL="0" indent="0" algn="ctr" rtl="0">
            <a:spcAft>
              <a:spcPts val="0"/>
            </a:spcAft>
          </a:pPr>
          <a:r>
            <a:rPr lang="uk-UA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доріг *</a:t>
          </a:r>
        </a:p>
        <a:p>
          <a:pPr marL="0" indent="0" algn="ctr" rtl="0">
            <a:spcAft>
              <a:spcPts val="0"/>
            </a:spcAft>
          </a:pPr>
          <a:endParaRPr lang="uk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indent="0" algn="ctr" rtl="0">
            <a:spcAft>
              <a:spcPts val="0"/>
            </a:spcAft>
          </a:pPr>
          <a:r>
            <a:rPr lang="uk-UA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170,5 млн грн</a:t>
          </a:r>
        </a:p>
        <a:p>
          <a:pPr marL="0" indent="0" algn="ctr" rtl="0">
            <a:spcAft>
              <a:spcPts val="0"/>
            </a:spcAft>
          </a:pPr>
          <a:r>
            <a:rPr lang="uk-UA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 (+47,5 до уточненого)</a:t>
          </a:r>
        </a:p>
      </dgm:t>
    </dgm:pt>
    <dgm:pt modelId="{91B49A9C-9D29-4735-AE7B-C47C8EF5BA4A}" type="parTrans" cxnId="{CEECA836-DB1F-40FE-A4EC-BB29F941E8F0}">
      <dgm:prSet/>
      <dgm:spPr/>
      <dgm:t>
        <a:bodyPr/>
        <a:lstStyle/>
        <a:p>
          <a:endParaRPr lang="uk-UA"/>
        </a:p>
      </dgm:t>
    </dgm:pt>
    <dgm:pt modelId="{5FD105B0-002F-49B2-9D0A-0D06ED30CF07}" type="sibTrans" cxnId="{CEECA836-DB1F-40FE-A4EC-BB29F941E8F0}">
      <dgm:prSet/>
      <dgm:spPr>
        <a:noFill/>
        <a:ln>
          <a:noFill/>
        </a:ln>
      </dgm:spPr>
      <dgm:t>
        <a:bodyPr/>
        <a:lstStyle/>
        <a:p>
          <a:endParaRPr lang="uk-UA" dirty="0"/>
        </a:p>
      </dgm:t>
    </dgm:pt>
    <dgm:pt modelId="{A550E3DF-D7DF-4BB3-BE38-58BE81FA75C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defTabSz="1244600">
            <a:spcAft>
              <a:spcPts val="0"/>
            </a:spcAft>
          </a:pPr>
          <a:r>
            <a:rPr lang="uk-UA" sz="24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Утримання доріг громади</a:t>
          </a:r>
        </a:p>
        <a:p>
          <a:pPr algn="ctr" defTabSz="1244600">
            <a:spcAft>
              <a:spcPts val="0"/>
            </a:spcAft>
          </a:pPr>
          <a:r>
            <a:rPr lang="uk-UA" sz="12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 defTabSz="914400">
            <a:spcAft>
              <a:spcPts val="0"/>
            </a:spcAft>
          </a:pPr>
          <a:r>
            <a:rPr lang="uk-UA" sz="24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64,4 млн грн </a:t>
          </a:r>
        </a:p>
        <a:p>
          <a:pPr algn="ctr" defTabSz="914400">
            <a:spcAft>
              <a:spcPts val="0"/>
            </a:spcAft>
          </a:pPr>
          <a:r>
            <a:rPr lang="uk-UA" sz="1800" b="0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(+6,5)</a:t>
          </a:r>
          <a:endParaRPr lang="uk-UA" sz="1800" b="0" i="1" dirty="0">
            <a:solidFill>
              <a:schemeClr val="tx1"/>
            </a:solidFill>
          </a:endParaRPr>
        </a:p>
      </dgm:t>
    </dgm:pt>
    <dgm:pt modelId="{B26DDEA8-1988-4107-90D1-5DF5404ACCF7}" type="parTrans" cxnId="{5EC2E732-C7B3-4B39-93DE-21E97E995710}">
      <dgm:prSet/>
      <dgm:spPr/>
      <dgm:t>
        <a:bodyPr/>
        <a:lstStyle/>
        <a:p>
          <a:endParaRPr lang="uk-UA"/>
        </a:p>
      </dgm:t>
    </dgm:pt>
    <dgm:pt modelId="{0AB1F542-2D8A-49FB-BF7C-AC0FA01C3F43}" type="sibTrans" cxnId="{5EC2E732-C7B3-4B39-93DE-21E97E995710}">
      <dgm:prSet/>
      <dgm:spPr>
        <a:noFill/>
        <a:ln>
          <a:noFill/>
        </a:ln>
      </dgm:spPr>
      <dgm:t>
        <a:bodyPr/>
        <a:lstStyle/>
        <a:p>
          <a:endParaRPr lang="uk-UA"/>
        </a:p>
      </dgm:t>
    </dgm:pt>
    <dgm:pt modelId="{EECFDEEB-C3EF-40F0-8053-AB2EFB9B020C}" type="pres">
      <dgm:prSet presAssocID="{941D7488-A552-4EB2-91D5-76CF9BB88B51}" presName="Name0" presStyleCnt="0">
        <dgm:presLayoutVars>
          <dgm:dir/>
          <dgm:resizeHandles val="exact"/>
        </dgm:presLayoutVars>
      </dgm:prSet>
      <dgm:spPr/>
    </dgm:pt>
    <dgm:pt modelId="{70A25684-99C9-40FF-B14C-13A80906EFE2}" type="pres">
      <dgm:prSet presAssocID="{0AE8E741-ED46-41CD-BDBD-26CD15C7F419}" presName="compNode" presStyleCnt="0"/>
      <dgm:spPr/>
    </dgm:pt>
    <dgm:pt modelId="{6DF34967-02EB-4BC4-BED3-C31D1F4EF510}" type="pres">
      <dgm:prSet presAssocID="{0AE8E741-ED46-41CD-BDBD-26CD15C7F419}" presName="pictRect" presStyleLbl="node1" presStyleIdx="0" presStyleCnt="3"/>
      <dgm:spPr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1500B16E-EB2A-44CE-BBAE-9012080E24E7}" type="pres">
      <dgm:prSet presAssocID="{0AE8E741-ED46-41CD-BDBD-26CD15C7F419}" presName="textRect" presStyleLbl="revTx" presStyleIdx="0" presStyleCnt="3">
        <dgm:presLayoutVars>
          <dgm:bulletEnabled val="1"/>
        </dgm:presLayoutVars>
      </dgm:prSet>
      <dgm:spPr/>
    </dgm:pt>
    <dgm:pt modelId="{57123725-4665-4EC5-88C6-307AD7A3A610}" type="pres">
      <dgm:prSet presAssocID="{5FD105B0-002F-49B2-9D0A-0D06ED30CF07}" presName="sibTrans" presStyleLbl="sibTrans2D1" presStyleIdx="0" presStyleCnt="0"/>
      <dgm:spPr/>
    </dgm:pt>
    <dgm:pt modelId="{601E30A7-616A-4B7C-BDD4-E1B2707B894E}" type="pres">
      <dgm:prSet presAssocID="{A550E3DF-D7DF-4BB3-BE38-58BE81FA75C4}" presName="compNode" presStyleCnt="0"/>
      <dgm:spPr/>
    </dgm:pt>
    <dgm:pt modelId="{701E8E31-5D2A-4792-A247-51829356470D}" type="pres">
      <dgm:prSet presAssocID="{A550E3DF-D7DF-4BB3-BE38-58BE81FA75C4}" presName="pictRect" presStyleLbl="node1" presStyleIdx="1" presStyleCnt="3"/>
      <dgm:spPr>
        <a:prstGeom prst="round2Diag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</dgm:spPr>
    </dgm:pt>
    <dgm:pt modelId="{4B611323-8752-4D06-9757-FDB570495254}" type="pres">
      <dgm:prSet presAssocID="{A550E3DF-D7DF-4BB3-BE38-58BE81FA75C4}" presName="textRect" presStyleLbl="revTx" presStyleIdx="1" presStyleCnt="3">
        <dgm:presLayoutVars>
          <dgm:bulletEnabled val="1"/>
        </dgm:presLayoutVars>
      </dgm:prSet>
      <dgm:spPr/>
    </dgm:pt>
    <dgm:pt modelId="{AB8B3BB2-788E-450A-960B-9AC63AC21302}" type="pres">
      <dgm:prSet presAssocID="{0AB1F542-2D8A-49FB-BF7C-AC0FA01C3F43}" presName="sibTrans" presStyleLbl="sibTrans2D1" presStyleIdx="0" presStyleCnt="0"/>
      <dgm:spPr/>
    </dgm:pt>
    <dgm:pt modelId="{45904B0B-48F8-4E15-B1B5-A97A60CAF553}" type="pres">
      <dgm:prSet presAssocID="{B578D650-BF1C-4AFC-AD64-1C2686E3B1B8}" presName="compNode" presStyleCnt="0"/>
      <dgm:spPr/>
    </dgm:pt>
    <dgm:pt modelId="{0CE887C2-D065-488A-9AA4-306704BC6FCF}" type="pres">
      <dgm:prSet presAssocID="{B578D650-BF1C-4AFC-AD64-1C2686E3B1B8}" presName="pictRect" presStyleLbl="node1" presStyleIdx="2" presStyleCnt="3" custLinFactNeighborX="864" custLinFactNeighborY="-1255"/>
      <dgm:spPr>
        <a:prstGeom prst="round2Diag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1E60583F-0D66-45C4-9237-5838097948CA}" type="pres">
      <dgm:prSet presAssocID="{B578D650-BF1C-4AFC-AD64-1C2686E3B1B8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5EC2E732-C7B3-4B39-93DE-21E97E995710}" srcId="{941D7488-A552-4EB2-91D5-76CF9BB88B51}" destId="{A550E3DF-D7DF-4BB3-BE38-58BE81FA75C4}" srcOrd="1" destOrd="0" parTransId="{B26DDEA8-1988-4107-90D1-5DF5404ACCF7}" sibTransId="{0AB1F542-2D8A-49FB-BF7C-AC0FA01C3F43}"/>
    <dgm:cxn modelId="{CEECA836-DB1F-40FE-A4EC-BB29F941E8F0}" srcId="{941D7488-A552-4EB2-91D5-76CF9BB88B51}" destId="{0AE8E741-ED46-41CD-BDBD-26CD15C7F419}" srcOrd="0" destOrd="0" parTransId="{91B49A9C-9D29-4735-AE7B-C47C8EF5BA4A}" sibTransId="{5FD105B0-002F-49B2-9D0A-0D06ED30CF07}"/>
    <dgm:cxn modelId="{A30D9B62-C87E-4380-A094-31050693C70C}" type="presOf" srcId="{0AB1F542-2D8A-49FB-BF7C-AC0FA01C3F43}" destId="{AB8B3BB2-788E-450A-960B-9AC63AC21302}" srcOrd="0" destOrd="0" presId="urn:microsoft.com/office/officeart/2005/8/layout/pList1"/>
    <dgm:cxn modelId="{7278EB76-B0F9-4B0F-A7B5-5384A5967F41}" type="presOf" srcId="{941D7488-A552-4EB2-91D5-76CF9BB88B51}" destId="{EECFDEEB-C3EF-40F0-8053-AB2EFB9B020C}" srcOrd="0" destOrd="0" presId="urn:microsoft.com/office/officeart/2005/8/layout/pList1"/>
    <dgm:cxn modelId="{F26B6082-0134-4F82-9C14-055B84E2D1A2}" type="presOf" srcId="{5FD105B0-002F-49B2-9D0A-0D06ED30CF07}" destId="{57123725-4665-4EC5-88C6-307AD7A3A610}" srcOrd="0" destOrd="0" presId="urn:microsoft.com/office/officeart/2005/8/layout/pList1"/>
    <dgm:cxn modelId="{3BD28FB6-8468-4F00-B975-E78A9A176970}" srcId="{941D7488-A552-4EB2-91D5-76CF9BB88B51}" destId="{B578D650-BF1C-4AFC-AD64-1C2686E3B1B8}" srcOrd="2" destOrd="0" parTransId="{9F005350-DE14-4497-A093-DBC130873E18}" sibTransId="{0CC639FF-34D0-4D64-8F81-2D92DF9AF8F3}"/>
    <dgm:cxn modelId="{1B6654C1-871F-425D-81F0-3FF66DD799EA}" type="presOf" srcId="{B578D650-BF1C-4AFC-AD64-1C2686E3B1B8}" destId="{1E60583F-0D66-45C4-9237-5838097948CA}" srcOrd="0" destOrd="0" presId="urn:microsoft.com/office/officeart/2005/8/layout/pList1"/>
    <dgm:cxn modelId="{A71BDFED-D375-4DDA-9BE2-6170E375B360}" type="presOf" srcId="{0AE8E741-ED46-41CD-BDBD-26CD15C7F419}" destId="{1500B16E-EB2A-44CE-BBAE-9012080E24E7}" srcOrd="0" destOrd="0" presId="urn:microsoft.com/office/officeart/2005/8/layout/pList1"/>
    <dgm:cxn modelId="{4BE847F6-5572-4116-B8FF-A2E0B5A1795B}" type="presOf" srcId="{A550E3DF-D7DF-4BB3-BE38-58BE81FA75C4}" destId="{4B611323-8752-4D06-9757-FDB570495254}" srcOrd="0" destOrd="0" presId="urn:microsoft.com/office/officeart/2005/8/layout/pList1"/>
    <dgm:cxn modelId="{CAB2C000-0F35-4F99-BCDD-BDC0474FB380}" type="presParOf" srcId="{EECFDEEB-C3EF-40F0-8053-AB2EFB9B020C}" destId="{70A25684-99C9-40FF-B14C-13A80906EFE2}" srcOrd="0" destOrd="0" presId="urn:microsoft.com/office/officeart/2005/8/layout/pList1"/>
    <dgm:cxn modelId="{51FF188B-08E1-4493-BA46-08E32C81AA19}" type="presParOf" srcId="{70A25684-99C9-40FF-B14C-13A80906EFE2}" destId="{6DF34967-02EB-4BC4-BED3-C31D1F4EF510}" srcOrd="0" destOrd="0" presId="urn:microsoft.com/office/officeart/2005/8/layout/pList1"/>
    <dgm:cxn modelId="{2CD2E3F3-F472-4DC3-BF13-1434038FAC89}" type="presParOf" srcId="{70A25684-99C9-40FF-B14C-13A80906EFE2}" destId="{1500B16E-EB2A-44CE-BBAE-9012080E24E7}" srcOrd="1" destOrd="0" presId="urn:microsoft.com/office/officeart/2005/8/layout/pList1"/>
    <dgm:cxn modelId="{53044BB8-76C8-4B66-9221-6AB6DCD5DE89}" type="presParOf" srcId="{EECFDEEB-C3EF-40F0-8053-AB2EFB9B020C}" destId="{57123725-4665-4EC5-88C6-307AD7A3A610}" srcOrd="1" destOrd="0" presId="urn:microsoft.com/office/officeart/2005/8/layout/pList1"/>
    <dgm:cxn modelId="{7720C03B-3F59-4947-91DE-B360675EB0EC}" type="presParOf" srcId="{EECFDEEB-C3EF-40F0-8053-AB2EFB9B020C}" destId="{601E30A7-616A-4B7C-BDD4-E1B2707B894E}" srcOrd="2" destOrd="0" presId="urn:microsoft.com/office/officeart/2005/8/layout/pList1"/>
    <dgm:cxn modelId="{70FDFE83-B9FA-4FED-B878-068920B4CB81}" type="presParOf" srcId="{601E30A7-616A-4B7C-BDD4-E1B2707B894E}" destId="{701E8E31-5D2A-4792-A247-51829356470D}" srcOrd="0" destOrd="0" presId="urn:microsoft.com/office/officeart/2005/8/layout/pList1"/>
    <dgm:cxn modelId="{BC542867-F7C6-4D9A-9389-CBC8463B4D9C}" type="presParOf" srcId="{601E30A7-616A-4B7C-BDD4-E1B2707B894E}" destId="{4B611323-8752-4D06-9757-FDB570495254}" srcOrd="1" destOrd="0" presId="urn:microsoft.com/office/officeart/2005/8/layout/pList1"/>
    <dgm:cxn modelId="{7BF7CDEB-601E-4CB5-8257-8ED1BF0EC48A}" type="presParOf" srcId="{EECFDEEB-C3EF-40F0-8053-AB2EFB9B020C}" destId="{AB8B3BB2-788E-450A-960B-9AC63AC21302}" srcOrd="3" destOrd="0" presId="urn:microsoft.com/office/officeart/2005/8/layout/pList1"/>
    <dgm:cxn modelId="{070E1290-80BA-4D77-B36C-8D2C09B31444}" type="presParOf" srcId="{EECFDEEB-C3EF-40F0-8053-AB2EFB9B020C}" destId="{45904B0B-48F8-4E15-B1B5-A97A60CAF553}" srcOrd="4" destOrd="0" presId="urn:microsoft.com/office/officeart/2005/8/layout/pList1"/>
    <dgm:cxn modelId="{0EB180E4-7887-4655-BDDE-A7A04D31C3D2}" type="presParOf" srcId="{45904B0B-48F8-4E15-B1B5-A97A60CAF553}" destId="{0CE887C2-D065-488A-9AA4-306704BC6FCF}" srcOrd="0" destOrd="0" presId="urn:microsoft.com/office/officeart/2005/8/layout/pList1"/>
    <dgm:cxn modelId="{141D55ED-AD47-40A7-A5EB-1D6BC158C54F}" type="presParOf" srcId="{45904B0B-48F8-4E15-B1B5-A97A60CAF553}" destId="{1E60583F-0D66-45C4-9237-5838097948C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71815-E32F-4769-9264-1F9602720F0A}">
      <dsp:nvSpPr>
        <dsp:cNvPr id="0" name=""/>
        <dsp:cNvSpPr/>
      </dsp:nvSpPr>
      <dsp:spPr>
        <a:xfrm>
          <a:off x="-6420358" y="-982011"/>
          <a:ext cx="7641999" cy="7641999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047F7CB-CF35-4938-B35D-BFE5321BD59A}">
      <dsp:nvSpPr>
        <dsp:cNvPr id="0" name=""/>
        <dsp:cNvSpPr/>
      </dsp:nvSpPr>
      <dsp:spPr>
        <a:xfrm>
          <a:off x="454755" y="299002"/>
          <a:ext cx="11266295" cy="59777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448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Збільшується норматив зарахування податку на доходи фізичних осіб до бюджетів територіальних громад з </a:t>
          </a:r>
          <a:r>
            <a:rPr lang="uk-UA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60% до 64%. </a:t>
          </a:r>
          <a:endParaRPr lang="uk-UA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755" y="299002"/>
        <a:ext cx="11266295" cy="597777"/>
      </dsp:txXfrm>
    </dsp:sp>
    <dsp:sp modelId="{44947B6F-DBCF-461F-8066-6BF3802C940B}">
      <dsp:nvSpPr>
        <dsp:cNvPr id="0" name=""/>
        <dsp:cNvSpPr/>
      </dsp:nvSpPr>
      <dsp:spPr>
        <a:xfrm>
          <a:off x="81144" y="224280"/>
          <a:ext cx="747221" cy="7472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0803F35-4A44-4654-B79D-27057D673EFB}">
      <dsp:nvSpPr>
        <dsp:cNvPr id="0" name=""/>
        <dsp:cNvSpPr/>
      </dsp:nvSpPr>
      <dsp:spPr>
        <a:xfrm>
          <a:off x="946468" y="1163244"/>
          <a:ext cx="10774583" cy="66239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448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Скасування  мораторію на індексацію нормативної грошової оцінки земель населених пунктів та земель несільськогосподарського призначення з 2022 року (крім сільськогосподарських земель – по них у 2024 році).</a:t>
          </a:r>
          <a:endParaRPr lang="uk-UA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468" y="1163244"/>
        <a:ext cx="10774583" cy="662397"/>
      </dsp:txXfrm>
    </dsp:sp>
    <dsp:sp modelId="{0238472E-753A-4626-9F36-236E245268AF}">
      <dsp:nvSpPr>
        <dsp:cNvPr id="0" name=""/>
        <dsp:cNvSpPr/>
      </dsp:nvSpPr>
      <dsp:spPr>
        <a:xfrm>
          <a:off x="572857" y="1120832"/>
          <a:ext cx="747221" cy="7472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D5F12FDE-7490-4A59-B956-35147E6E7DF0}">
      <dsp:nvSpPr>
        <dsp:cNvPr id="0" name=""/>
        <dsp:cNvSpPr/>
      </dsp:nvSpPr>
      <dsp:spPr>
        <a:xfrm>
          <a:off x="1171316" y="2025015"/>
          <a:ext cx="10549735" cy="731960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448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spc="-3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- 10% надходжень від адміністративних штрафів за адміністративні правопорушення у сфері забезпечення безпеки дорожнього руху;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- 50% отриманих доходів від плати за ліцензії на провадження діяльності з організації та проведення азартних ігор.</a:t>
          </a:r>
          <a:endParaRPr lang="uk-UA" sz="1600" kern="12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71316" y="2025015"/>
        <a:ext cx="10549735" cy="731960"/>
      </dsp:txXfrm>
    </dsp:sp>
    <dsp:sp modelId="{BBC5603F-1ACD-42D4-AFA0-ACB622BBA435}">
      <dsp:nvSpPr>
        <dsp:cNvPr id="0" name=""/>
        <dsp:cNvSpPr/>
      </dsp:nvSpPr>
      <dsp:spPr>
        <a:xfrm>
          <a:off x="797705" y="2017384"/>
          <a:ext cx="747221" cy="7472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EC3CEF78-A42C-4612-AF1E-72A1AD11525B}">
      <dsp:nvSpPr>
        <dsp:cNvPr id="0" name=""/>
        <dsp:cNvSpPr/>
      </dsp:nvSpPr>
      <dsp:spPr>
        <a:xfrm>
          <a:off x="1171316" y="2988091"/>
          <a:ext cx="10549735" cy="59777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4486" tIns="43180" rIns="43180" bIns="4318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Надходження від викупу земельних ділянок державної та комунальної власності, передбачених для ведення селянського та фермерського господарства </a:t>
          </a:r>
          <a:r>
            <a:rPr lang="uk-UA" sz="17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uk-UA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бюджету розвитку місцевих бюджетів.</a:t>
          </a:r>
          <a:endParaRPr lang="uk-UA" sz="1700" kern="12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71316" y="2988091"/>
        <a:ext cx="10549735" cy="597777"/>
      </dsp:txXfrm>
    </dsp:sp>
    <dsp:sp modelId="{82AD0540-B755-475C-B36D-AFC6F6AB1091}">
      <dsp:nvSpPr>
        <dsp:cNvPr id="0" name=""/>
        <dsp:cNvSpPr/>
      </dsp:nvSpPr>
      <dsp:spPr>
        <a:xfrm>
          <a:off x="797705" y="2913369"/>
          <a:ext cx="747221" cy="7472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14232CE2-34A1-4AA1-939F-90FA1D6B5B08}">
      <dsp:nvSpPr>
        <dsp:cNvPr id="0" name=""/>
        <dsp:cNvSpPr/>
      </dsp:nvSpPr>
      <dsp:spPr>
        <a:xfrm>
          <a:off x="946468" y="3884644"/>
          <a:ext cx="10774583" cy="59777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4486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Сплата акцизного податку з роздрібного продажу тютюнових виробів у розмірі 5% переноситься на виробників та імпортерів (після визначення КМУ механізму перерозподілу вказаного виду акцизного податку з державного бюджету до місцевих бюджетів).</a:t>
          </a:r>
          <a:endParaRPr lang="uk-UA" sz="1600" kern="12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46468" y="3884644"/>
        <a:ext cx="10774583" cy="597777"/>
      </dsp:txXfrm>
    </dsp:sp>
    <dsp:sp modelId="{C7F7547A-FB73-4A0E-9452-017AEE5FF805}">
      <dsp:nvSpPr>
        <dsp:cNvPr id="0" name=""/>
        <dsp:cNvSpPr/>
      </dsp:nvSpPr>
      <dsp:spPr>
        <a:xfrm>
          <a:off x="572857" y="3809921"/>
          <a:ext cx="747221" cy="7472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CAF5E507-599A-48B4-92CA-C35012B32DA5}">
      <dsp:nvSpPr>
        <dsp:cNvPr id="0" name=""/>
        <dsp:cNvSpPr/>
      </dsp:nvSpPr>
      <dsp:spPr>
        <a:xfrm>
          <a:off x="454755" y="4781196"/>
          <a:ext cx="11266295" cy="59777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74486" tIns="43180" rIns="43180" bIns="4318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Значного зростання вартості енергоносіїв</a:t>
          </a:r>
          <a:r>
            <a:rPr lang="uk-UA" sz="1700" b="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r>
            <a:rPr lang="uk-UA" sz="17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uk-UA" sz="1700" b="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необхідності компенсації різниці в тарифах для теплопостачальних підприємств, зростання розміру стипендій, вартості продуктів харчування, медикаментів та інших матеріалів.</a:t>
          </a:r>
          <a:endParaRPr lang="uk-UA" sz="1700" b="1" kern="1200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54755" y="4781196"/>
        <a:ext cx="11266295" cy="597777"/>
      </dsp:txXfrm>
    </dsp:sp>
    <dsp:sp modelId="{1E836AAE-CA57-40E0-8B37-25CE68299D35}">
      <dsp:nvSpPr>
        <dsp:cNvPr id="0" name=""/>
        <dsp:cNvSpPr/>
      </dsp:nvSpPr>
      <dsp:spPr>
        <a:xfrm>
          <a:off x="81144" y="4706474"/>
          <a:ext cx="747221" cy="74722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C58D6-EAEA-4CE5-9C63-F37E0FFE0B1A}">
      <dsp:nvSpPr>
        <dsp:cNvPr id="0" name=""/>
        <dsp:cNvSpPr/>
      </dsp:nvSpPr>
      <dsp:spPr>
        <a:xfrm>
          <a:off x="124530" y="3531"/>
          <a:ext cx="1025186" cy="6470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рік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3 309,3</a:t>
          </a:r>
        </a:p>
      </dsp:txBody>
      <dsp:txXfrm>
        <a:off x="143481" y="22482"/>
        <a:ext cx="987284" cy="609124"/>
      </dsp:txXfrm>
    </dsp:sp>
    <dsp:sp modelId="{2F1D8784-E1C5-4C53-A880-AD44136BFC78}">
      <dsp:nvSpPr>
        <dsp:cNvPr id="0" name=""/>
        <dsp:cNvSpPr/>
      </dsp:nvSpPr>
      <dsp:spPr>
        <a:xfrm>
          <a:off x="227049" y="650558"/>
          <a:ext cx="102518" cy="31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101"/>
              </a:lnTo>
              <a:lnTo>
                <a:pt x="102518" y="31310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20634E6-625F-4790-ABE0-8EACCB0CA969}">
      <dsp:nvSpPr>
        <dsp:cNvPr id="0" name=""/>
        <dsp:cNvSpPr/>
      </dsp:nvSpPr>
      <dsp:spPr>
        <a:xfrm>
          <a:off x="329567" y="754925"/>
          <a:ext cx="904003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1 836,6</a:t>
          </a:r>
        </a:p>
      </dsp:txBody>
      <dsp:txXfrm>
        <a:off x="341794" y="767152"/>
        <a:ext cx="879549" cy="393014"/>
      </dsp:txXfrm>
    </dsp:sp>
    <dsp:sp modelId="{8BEDC026-C89F-48FF-8C32-C53DD985258E}">
      <dsp:nvSpPr>
        <dsp:cNvPr id="0" name=""/>
        <dsp:cNvSpPr/>
      </dsp:nvSpPr>
      <dsp:spPr>
        <a:xfrm>
          <a:off x="227049" y="650558"/>
          <a:ext cx="102518" cy="834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937"/>
              </a:lnTo>
              <a:lnTo>
                <a:pt x="102518" y="834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C7333-0D21-4CCF-89E5-B5D9BABD47AE}">
      <dsp:nvSpPr>
        <dsp:cNvPr id="0" name=""/>
        <dsp:cNvSpPr/>
      </dsp:nvSpPr>
      <dsp:spPr>
        <a:xfrm>
          <a:off x="329567" y="1276762"/>
          <a:ext cx="905413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218,3</a:t>
          </a:r>
        </a:p>
      </dsp:txBody>
      <dsp:txXfrm>
        <a:off x="341794" y="1288989"/>
        <a:ext cx="880959" cy="393014"/>
      </dsp:txXfrm>
    </dsp:sp>
    <dsp:sp modelId="{7C1A74D7-D70E-4F57-9CA6-4817806208D9}">
      <dsp:nvSpPr>
        <dsp:cNvPr id="0" name=""/>
        <dsp:cNvSpPr/>
      </dsp:nvSpPr>
      <dsp:spPr>
        <a:xfrm>
          <a:off x="227049" y="650558"/>
          <a:ext cx="102518" cy="135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774"/>
              </a:lnTo>
              <a:lnTo>
                <a:pt x="102518" y="1356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CE9F-33F3-4A58-8B90-389CAA9A7A7D}">
      <dsp:nvSpPr>
        <dsp:cNvPr id="0" name=""/>
        <dsp:cNvSpPr/>
      </dsp:nvSpPr>
      <dsp:spPr>
        <a:xfrm>
          <a:off x="329567" y="1798598"/>
          <a:ext cx="905413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139,7</a:t>
          </a:r>
        </a:p>
      </dsp:txBody>
      <dsp:txXfrm>
        <a:off x="341794" y="1810825"/>
        <a:ext cx="880959" cy="393014"/>
      </dsp:txXfrm>
    </dsp:sp>
    <dsp:sp modelId="{C85718E7-EC02-454C-906A-40A00AC0F9E5}">
      <dsp:nvSpPr>
        <dsp:cNvPr id="0" name=""/>
        <dsp:cNvSpPr/>
      </dsp:nvSpPr>
      <dsp:spPr>
        <a:xfrm>
          <a:off x="227049" y="650558"/>
          <a:ext cx="102518" cy="1878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610"/>
              </a:lnTo>
              <a:lnTo>
                <a:pt x="102518" y="18786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EFD4C-FEF9-4B47-ADC3-430197CA4E45}">
      <dsp:nvSpPr>
        <dsp:cNvPr id="0" name=""/>
        <dsp:cNvSpPr/>
      </dsp:nvSpPr>
      <dsp:spPr>
        <a:xfrm>
          <a:off x="329567" y="2320434"/>
          <a:ext cx="905413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187,5</a:t>
          </a:r>
        </a:p>
      </dsp:txBody>
      <dsp:txXfrm>
        <a:off x="341794" y="2332661"/>
        <a:ext cx="880959" cy="393014"/>
      </dsp:txXfrm>
    </dsp:sp>
    <dsp:sp modelId="{3FEE7EC9-3274-4DF5-9F54-5591B0EF95EB}">
      <dsp:nvSpPr>
        <dsp:cNvPr id="0" name=""/>
        <dsp:cNvSpPr/>
      </dsp:nvSpPr>
      <dsp:spPr>
        <a:xfrm>
          <a:off x="227049" y="650558"/>
          <a:ext cx="102518" cy="2400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446"/>
              </a:lnTo>
              <a:lnTo>
                <a:pt x="102518" y="24004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14804-340D-4242-A10D-45E5AD21824B}">
      <dsp:nvSpPr>
        <dsp:cNvPr id="0" name=""/>
        <dsp:cNvSpPr/>
      </dsp:nvSpPr>
      <dsp:spPr>
        <a:xfrm>
          <a:off x="329567" y="2842270"/>
          <a:ext cx="905413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17,1</a:t>
          </a:r>
        </a:p>
      </dsp:txBody>
      <dsp:txXfrm>
        <a:off x="341794" y="2854497"/>
        <a:ext cx="880959" cy="393014"/>
      </dsp:txXfrm>
    </dsp:sp>
    <dsp:sp modelId="{D4DD45E6-7860-467F-A6CA-25C8DAD21248}">
      <dsp:nvSpPr>
        <dsp:cNvPr id="0" name=""/>
        <dsp:cNvSpPr/>
      </dsp:nvSpPr>
      <dsp:spPr>
        <a:xfrm>
          <a:off x="227049" y="650558"/>
          <a:ext cx="102518" cy="292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82"/>
              </a:lnTo>
              <a:lnTo>
                <a:pt x="102518" y="2922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29683-0188-4924-96F9-1C4AAA921344}">
      <dsp:nvSpPr>
        <dsp:cNvPr id="0" name=""/>
        <dsp:cNvSpPr/>
      </dsp:nvSpPr>
      <dsp:spPr>
        <a:xfrm>
          <a:off x="329567" y="3364106"/>
          <a:ext cx="907196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130,3</a:t>
          </a:r>
          <a:endParaRPr lang="uk-UA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94" y="3376333"/>
        <a:ext cx="882742" cy="393014"/>
      </dsp:txXfrm>
    </dsp:sp>
    <dsp:sp modelId="{5DF310B4-5DDF-44C7-90F7-BA35B1CAB353}">
      <dsp:nvSpPr>
        <dsp:cNvPr id="0" name=""/>
        <dsp:cNvSpPr/>
      </dsp:nvSpPr>
      <dsp:spPr>
        <a:xfrm>
          <a:off x="227049" y="650558"/>
          <a:ext cx="102518" cy="3444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118"/>
              </a:lnTo>
              <a:lnTo>
                <a:pt x="102518" y="3444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7E0C3-CE3E-4F38-852E-D16390AFD748}">
      <dsp:nvSpPr>
        <dsp:cNvPr id="0" name=""/>
        <dsp:cNvSpPr/>
      </dsp:nvSpPr>
      <dsp:spPr>
        <a:xfrm>
          <a:off x="329567" y="3885942"/>
          <a:ext cx="905413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357,7</a:t>
          </a:r>
          <a:endParaRPr lang="uk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794" y="3898169"/>
        <a:ext cx="880959" cy="393014"/>
      </dsp:txXfrm>
    </dsp:sp>
    <dsp:sp modelId="{367F84E9-4A17-4127-AE49-4D79E4FFBE4C}">
      <dsp:nvSpPr>
        <dsp:cNvPr id="0" name=""/>
        <dsp:cNvSpPr/>
      </dsp:nvSpPr>
      <dsp:spPr>
        <a:xfrm>
          <a:off x="227049" y="650558"/>
          <a:ext cx="102518" cy="3965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5954"/>
              </a:lnTo>
              <a:lnTo>
                <a:pt x="102518" y="39659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2BD2E-5964-483F-9393-C2F5446B5C8D}">
      <dsp:nvSpPr>
        <dsp:cNvPr id="0" name=""/>
        <dsp:cNvSpPr/>
      </dsp:nvSpPr>
      <dsp:spPr>
        <a:xfrm>
          <a:off x="329567" y="4407779"/>
          <a:ext cx="911678" cy="41746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422,1</a:t>
          </a:r>
        </a:p>
      </dsp:txBody>
      <dsp:txXfrm>
        <a:off x="341794" y="4420006"/>
        <a:ext cx="887224" cy="393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662AC-442B-4123-831C-B25FE3A16B83}">
      <dsp:nvSpPr>
        <dsp:cNvPr id="0" name=""/>
        <dsp:cNvSpPr/>
      </dsp:nvSpPr>
      <dsp:spPr>
        <a:xfrm>
          <a:off x="67787" y="642"/>
          <a:ext cx="981871" cy="6912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рік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3 714,7</a:t>
          </a:r>
        </a:p>
      </dsp:txBody>
      <dsp:txXfrm>
        <a:off x="88034" y="20889"/>
        <a:ext cx="941377" cy="650793"/>
      </dsp:txXfrm>
    </dsp:sp>
    <dsp:sp modelId="{494D617B-112B-4C7D-B18E-D7A806F675DD}">
      <dsp:nvSpPr>
        <dsp:cNvPr id="0" name=""/>
        <dsp:cNvSpPr/>
      </dsp:nvSpPr>
      <dsp:spPr>
        <a:xfrm>
          <a:off x="165974" y="691930"/>
          <a:ext cx="98187" cy="318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85"/>
              </a:lnTo>
              <a:lnTo>
                <a:pt x="98187" y="31858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9F1A9D1F-6F43-4ED8-9DBF-5E47AA21A9B4}">
      <dsp:nvSpPr>
        <dsp:cNvPr id="0" name=""/>
        <dsp:cNvSpPr/>
      </dsp:nvSpPr>
      <dsp:spPr>
        <a:xfrm>
          <a:off x="264161" y="798125"/>
          <a:ext cx="92127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2 066,5</a:t>
          </a:r>
        </a:p>
      </dsp:txBody>
      <dsp:txXfrm>
        <a:off x="276602" y="810566"/>
        <a:ext cx="896388" cy="399898"/>
      </dsp:txXfrm>
    </dsp:sp>
    <dsp:sp modelId="{DA60B2D1-4524-4185-AAA0-FA30A0774904}">
      <dsp:nvSpPr>
        <dsp:cNvPr id="0" name=""/>
        <dsp:cNvSpPr/>
      </dsp:nvSpPr>
      <dsp:spPr>
        <a:xfrm>
          <a:off x="165974" y="691930"/>
          <a:ext cx="98187" cy="84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560"/>
              </a:lnTo>
              <a:lnTo>
                <a:pt x="98187" y="84956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FDD7007-161D-4E11-8FF9-614761828DC2}">
      <dsp:nvSpPr>
        <dsp:cNvPr id="0" name=""/>
        <dsp:cNvSpPr/>
      </dsp:nvSpPr>
      <dsp:spPr>
        <a:xfrm>
          <a:off x="264161" y="1329100"/>
          <a:ext cx="92127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242,8</a:t>
          </a:r>
        </a:p>
      </dsp:txBody>
      <dsp:txXfrm>
        <a:off x="276602" y="1341541"/>
        <a:ext cx="896388" cy="399898"/>
      </dsp:txXfrm>
    </dsp:sp>
    <dsp:sp modelId="{CA3F0B9C-84C6-498B-B54D-2795FBDA3AF0}">
      <dsp:nvSpPr>
        <dsp:cNvPr id="0" name=""/>
        <dsp:cNvSpPr/>
      </dsp:nvSpPr>
      <dsp:spPr>
        <a:xfrm>
          <a:off x="165974" y="691930"/>
          <a:ext cx="98187" cy="138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535"/>
              </a:lnTo>
              <a:lnTo>
                <a:pt x="98187" y="138053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2A86F3-E2EC-4A3E-B54A-386F4CA199B4}">
      <dsp:nvSpPr>
        <dsp:cNvPr id="0" name=""/>
        <dsp:cNvSpPr/>
      </dsp:nvSpPr>
      <dsp:spPr>
        <a:xfrm>
          <a:off x="264161" y="1860076"/>
          <a:ext cx="92127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170,2</a:t>
          </a:r>
        </a:p>
      </dsp:txBody>
      <dsp:txXfrm>
        <a:off x="276602" y="1872517"/>
        <a:ext cx="896388" cy="399898"/>
      </dsp:txXfrm>
    </dsp:sp>
    <dsp:sp modelId="{90D39802-092E-4269-839C-6F522C95A5DC}">
      <dsp:nvSpPr>
        <dsp:cNvPr id="0" name=""/>
        <dsp:cNvSpPr/>
      </dsp:nvSpPr>
      <dsp:spPr>
        <a:xfrm>
          <a:off x="165974" y="691930"/>
          <a:ext cx="98187" cy="1911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511"/>
              </a:lnTo>
              <a:lnTo>
                <a:pt x="98187" y="191151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9BD1099-16C7-4D6C-9EEC-185C86C5DCD5}">
      <dsp:nvSpPr>
        <dsp:cNvPr id="0" name=""/>
        <dsp:cNvSpPr/>
      </dsp:nvSpPr>
      <dsp:spPr>
        <a:xfrm>
          <a:off x="264161" y="2391051"/>
          <a:ext cx="92127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288,1</a:t>
          </a:r>
        </a:p>
      </dsp:txBody>
      <dsp:txXfrm>
        <a:off x="276602" y="2403492"/>
        <a:ext cx="896388" cy="399898"/>
      </dsp:txXfrm>
    </dsp:sp>
    <dsp:sp modelId="{4BF08A08-6C86-45D2-9505-806283C73F2A}">
      <dsp:nvSpPr>
        <dsp:cNvPr id="0" name=""/>
        <dsp:cNvSpPr/>
      </dsp:nvSpPr>
      <dsp:spPr>
        <a:xfrm>
          <a:off x="165974" y="691930"/>
          <a:ext cx="98187" cy="2442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486"/>
              </a:lnTo>
              <a:lnTo>
                <a:pt x="98187" y="2442486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BCB04C9-E848-4575-897E-8A6E9267529C}">
      <dsp:nvSpPr>
        <dsp:cNvPr id="0" name=""/>
        <dsp:cNvSpPr/>
      </dsp:nvSpPr>
      <dsp:spPr>
        <a:xfrm>
          <a:off x="264161" y="2922026"/>
          <a:ext cx="92127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19,2</a:t>
          </a:r>
        </a:p>
      </dsp:txBody>
      <dsp:txXfrm>
        <a:off x="276602" y="2934467"/>
        <a:ext cx="896388" cy="399898"/>
      </dsp:txXfrm>
    </dsp:sp>
    <dsp:sp modelId="{893C6E21-4814-49D4-A752-5507A440F724}">
      <dsp:nvSpPr>
        <dsp:cNvPr id="0" name=""/>
        <dsp:cNvSpPr/>
      </dsp:nvSpPr>
      <dsp:spPr>
        <a:xfrm>
          <a:off x="165974" y="691930"/>
          <a:ext cx="98187" cy="2973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3461"/>
              </a:lnTo>
              <a:lnTo>
                <a:pt x="98187" y="2973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63994-292A-4A53-937E-D247279B8B3E}">
      <dsp:nvSpPr>
        <dsp:cNvPr id="0" name=""/>
        <dsp:cNvSpPr/>
      </dsp:nvSpPr>
      <dsp:spPr>
        <a:xfrm>
          <a:off x="264161" y="3453002"/>
          <a:ext cx="921603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169,6</a:t>
          </a:r>
        </a:p>
      </dsp:txBody>
      <dsp:txXfrm>
        <a:off x="276602" y="3465443"/>
        <a:ext cx="896721" cy="399898"/>
      </dsp:txXfrm>
    </dsp:sp>
    <dsp:sp modelId="{05C75A82-E901-4646-B857-279E0ACC2FA6}">
      <dsp:nvSpPr>
        <dsp:cNvPr id="0" name=""/>
        <dsp:cNvSpPr/>
      </dsp:nvSpPr>
      <dsp:spPr>
        <a:xfrm>
          <a:off x="165974" y="691930"/>
          <a:ext cx="98187" cy="3504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437"/>
              </a:lnTo>
              <a:lnTo>
                <a:pt x="98187" y="3504437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71B31B9-4250-4DE8-A2C6-D673681AFE6F}">
      <dsp:nvSpPr>
        <dsp:cNvPr id="0" name=""/>
        <dsp:cNvSpPr/>
      </dsp:nvSpPr>
      <dsp:spPr>
        <a:xfrm>
          <a:off x="264161" y="3983977"/>
          <a:ext cx="92127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306,5</a:t>
          </a:r>
        </a:p>
      </dsp:txBody>
      <dsp:txXfrm>
        <a:off x="276602" y="3996418"/>
        <a:ext cx="896388" cy="399898"/>
      </dsp:txXfrm>
    </dsp:sp>
    <dsp:sp modelId="{7089FF1D-7162-416C-BBFA-25AF76FD8789}">
      <dsp:nvSpPr>
        <dsp:cNvPr id="0" name=""/>
        <dsp:cNvSpPr/>
      </dsp:nvSpPr>
      <dsp:spPr>
        <a:xfrm>
          <a:off x="165974" y="691930"/>
          <a:ext cx="102067" cy="401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705"/>
              </a:lnTo>
              <a:lnTo>
                <a:pt x="102067" y="4018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D21EE-3A6A-475E-B900-8A708D753ADB}">
      <dsp:nvSpPr>
        <dsp:cNvPr id="0" name=""/>
        <dsp:cNvSpPr/>
      </dsp:nvSpPr>
      <dsp:spPr>
        <a:xfrm>
          <a:off x="268042" y="4498246"/>
          <a:ext cx="938050" cy="4247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451,8</a:t>
          </a:r>
        </a:p>
      </dsp:txBody>
      <dsp:txXfrm>
        <a:off x="280483" y="4510687"/>
        <a:ext cx="913168" cy="399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8F051-2FBC-4F86-9985-2B12A26D33D1}">
      <dsp:nvSpPr>
        <dsp:cNvPr id="0" name=""/>
        <dsp:cNvSpPr/>
      </dsp:nvSpPr>
      <dsp:spPr>
        <a:xfrm>
          <a:off x="1676" y="965210"/>
          <a:ext cx="3621292" cy="28970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37FE4B-F5B7-4A73-9E52-6B4526D4BBE2}">
      <dsp:nvSpPr>
        <dsp:cNvPr id="0" name=""/>
        <dsp:cNvSpPr/>
      </dsp:nvSpPr>
      <dsp:spPr>
        <a:xfrm>
          <a:off x="327592" y="3934373"/>
          <a:ext cx="3222950" cy="1013961"/>
        </a:xfrm>
        <a:prstGeom prst="wedgeRectCallout">
          <a:avLst>
            <a:gd name="adj1" fmla="val 20250"/>
            <a:gd name="adj2" fmla="val -60700"/>
          </a:avLst>
        </a:prstGeom>
        <a:solidFill>
          <a:srgbClr val="66FF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Утримання та ремонт житлового господарства громади</a:t>
          </a:r>
        </a:p>
        <a:p>
          <a:pPr marL="57150" lvl="1" indent="-57150" algn="ctr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225,4 млн грн</a:t>
          </a:r>
          <a:endParaRPr lang="uk-UA" sz="2000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592" y="3934373"/>
        <a:ext cx="3222950" cy="1013961"/>
      </dsp:txXfrm>
    </dsp:sp>
    <dsp:sp modelId="{4AF92097-64E8-423D-B86F-ED605B52BE4A}">
      <dsp:nvSpPr>
        <dsp:cNvPr id="0" name=""/>
        <dsp:cNvSpPr/>
      </dsp:nvSpPr>
      <dsp:spPr>
        <a:xfrm>
          <a:off x="3985098" y="965210"/>
          <a:ext cx="3621292" cy="289703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21FF18-2BDC-458D-88D8-B927943EF123}">
      <dsp:nvSpPr>
        <dsp:cNvPr id="0" name=""/>
        <dsp:cNvSpPr/>
      </dsp:nvSpPr>
      <dsp:spPr>
        <a:xfrm>
          <a:off x="4169059" y="3909176"/>
          <a:ext cx="3506860" cy="1013961"/>
        </a:xfrm>
        <a:prstGeom prst="wedgeRectCallout">
          <a:avLst>
            <a:gd name="adj1" fmla="val 20250"/>
            <a:gd name="adj2" fmla="val -60700"/>
          </a:avLst>
        </a:prstGeom>
        <a:solidFill>
          <a:srgbClr val="FF757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Утримання та розвиток інфраструктури доріг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7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241,9 млн грн</a:t>
          </a:r>
          <a:endParaRPr lang="uk-UA" sz="2000" b="0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9059" y="3909176"/>
        <a:ext cx="3506860" cy="1013961"/>
      </dsp:txXfrm>
    </dsp:sp>
    <dsp:sp modelId="{C300982A-8589-49BF-B8F3-09082B86139E}">
      <dsp:nvSpPr>
        <dsp:cNvPr id="0" name=""/>
        <dsp:cNvSpPr/>
      </dsp:nvSpPr>
      <dsp:spPr>
        <a:xfrm>
          <a:off x="8038049" y="965210"/>
          <a:ext cx="3621292" cy="28970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6B7329-1678-4EAC-8730-528FCB4FA795}">
      <dsp:nvSpPr>
        <dsp:cNvPr id="0" name=""/>
        <dsp:cNvSpPr/>
      </dsp:nvSpPr>
      <dsp:spPr>
        <a:xfrm>
          <a:off x="8363965" y="3917592"/>
          <a:ext cx="3222950" cy="1013961"/>
        </a:xfrm>
        <a:prstGeom prst="wedgeRectCallout">
          <a:avLst>
            <a:gd name="adj1" fmla="val 20250"/>
            <a:gd name="adj2" fmla="val -60700"/>
          </a:avLst>
        </a:prstGeom>
        <a:solidFill>
          <a:srgbClr val="37CB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Парки, зони відпочинку та озеленення громади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57,2 млн грн</a:t>
          </a:r>
          <a:endParaRPr lang="uk-UA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63965" y="3917592"/>
        <a:ext cx="3222950" cy="10139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34967-02EB-4BC4-BED3-C31D1F4EF510}">
      <dsp:nvSpPr>
        <dsp:cNvPr id="0" name=""/>
        <dsp:cNvSpPr/>
      </dsp:nvSpPr>
      <dsp:spPr>
        <a:xfrm>
          <a:off x="2222" y="1135520"/>
          <a:ext cx="3526295" cy="2429617"/>
        </a:xfrm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0B16E-EB2A-44CE-BBAE-9012080E24E7}">
      <dsp:nvSpPr>
        <dsp:cNvPr id="0" name=""/>
        <dsp:cNvSpPr/>
      </dsp:nvSpPr>
      <dsp:spPr>
        <a:xfrm>
          <a:off x="2222" y="3565137"/>
          <a:ext cx="3526295" cy="13082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доріг *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uk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170,5 млн грн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(+47,5 до уточненого)</a:t>
          </a:r>
        </a:p>
      </dsp:txBody>
      <dsp:txXfrm>
        <a:off x="2222" y="3565137"/>
        <a:ext cx="3526295" cy="1308255"/>
      </dsp:txXfrm>
    </dsp:sp>
    <dsp:sp modelId="{701E8E31-5D2A-4792-A247-51829356470D}">
      <dsp:nvSpPr>
        <dsp:cNvPr id="0" name=""/>
        <dsp:cNvSpPr/>
      </dsp:nvSpPr>
      <dsp:spPr>
        <a:xfrm>
          <a:off x="3881295" y="1135520"/>
          <a:ext cx="3526295" cy="2429617"/>
        </a:xfrm>
        <a:prstGeom prst="round2Diag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11323-8752-4D06-9757-FDB570495254}">
      <dsp:nvSpPr>
        <dsp:cNvPr id="0" name=""/>
        <dsp:cNvSpPr/>
      </dsp:nvSpPr>
      <dsp:spPr>
        <a:xfrm>
          <a:off x="3881295" y="3565137"/>
          <a:ext cx="3526295" cy="13082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Утримання доріг громади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2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64,4 млн грн </a:t>
          </a:r>
        </a:p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0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(+6,5)</a:t>
          </a:r>
          <a:endParaRPr lang="uk-UA" sz="1800" b="0" i="1" kern="1200" dirty="0">
            <a:solidFill>
              <a:schemeClr val="tx1"/>
            </a:solidFill>
          </a:endParaRPr>
        </a:p>
      </dsp:txBody>
      <dsp:txXfrm>
        <a:off x="3881295" y="3565137"/>
        <a:ext cx="3526295" cy="1308255"/>
      </dsp:txXfrm>
    </dsp:sp>
    <dsp:sp modelId="{0CE887C2-D065-488A-9AA4-306704BC6FCF}">
      <dsp:nvSpPr>
        <dsp:cNvPr id="0" name=""/>
        <dsp:cNvSpPr/>
      </dsp:nvSpPr>
      <dsp:spPr>
        <a:xfrm>
          <a:off x="7762590" y="1105028"/>
          <a:ext cx="3526295" cy="2429617"/>
        </a:xfrm>
        <a:prstGeom prst="round2Diag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583F-0D66-45C4-9237-5838097948CA}">
      <dsp:nvSpPr>
        <dsp:cNvPr id="0" name=""/>
        <dsp:cNvSpPr/>
      </dsp:nvSpPr>
      <dsp:spPr>
        <a:xfrm>
          <a:off x="7760368" y="3565137"/>
          <a:ext cx="3526295" cy="13082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ru-RU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 та </a:t>
          </a:r>
          <a:r>
            <a:rPr lang="uk-UA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оновлення</a:t>
          </a:r>
          <a:r>
            <a:rPr lang="ru-RU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світлофорних</a:t>
          </a:r>
          <a:r>
            <a:rPr lang="ru-RU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об’єктів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uk-UA" sz="1200" b="1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b="1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7,0 млн грн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0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(-0,4)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7760368" y="3565137"/>
        <a:ext cx="3526295" cy="1308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0.32352</cdr:x>
      <cdr:y>0.6113</cdr:y>
    </cdr:from>
    <cdr:to>
      <cdr:x>0.43288</cdr:x>
      <cdr:y>0.74978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699808" y="3125036"/>
          <a:ext cx="1250663" cy="70788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+568 грн </a:t>
          </a:r>
        </a:p>
        <a:p xmlns:a="http://schemas.openxmlformats.org/drawingml/2006/main">
          <a:pPr algn="ctr"/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(27,0%)</a:t>
          </a:r>
        </a:p>
      </cdr:txBody>
    </cdr:sp>
  </cdr:relSizeAnchor>
  <cdr:relSizeAnchor xmlns:cdr="http://schemas.openxmlformats.org/drawingml/2006/chartDrawing">
    <cdr:from>
      <cdr:x>0.47884</cdr:x>
      <cdr:y>0.56826</cdr:y>
    </cdr:from>
    <cdr:to>
      <cdr:x>0.5882</cdr:x>
      <cdr:y>0.70673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5476142" y="2904994"/>
          <a:ext cx="1250662" cy="70787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+223 грн </a:t>
          </a:r>
        </a:p>
        <a:p xmlns:a="http://schemas.openxmlformats.org/drawingml/2006/main">
          <a:pPr algn="ctr"/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(8</a:t>
          </a:r>
          <a:r>
            <a:rPr lang="en-US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,4</a:t>
          </a:r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 %)</a:t>
          </a:r>
        </a:p>
      </cdr:txBody>
    </cdr:sp>
  </cdr:relSizeAnchor>
  <cdr:relSizeAnchor xmlns:cdr="http://schemas.openxmlformats.org/drawingml/2006/chartDrawing">
    <cdr:from>
      <cdr:x>0.79054</cdr:x>
      <cdr:y>0.56826</cdr:y>
    </cdr:from>
    <cdr:to>
      <cdr:x>0.88869</cdr:x>
      <cdr:y>0.70673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76763C2C-3539-458E-8777-33615D6E4FAF}"/>
            </a:ext>
          </a:extLst>
        </cdr:cNvPr>
        <cdr:cNvSpPr txBox="1"/>
      </cdr:nvSpPr>
      <cdr:spPr>
        <a:xfrm xmlns:a="http://schemas.openxmlformats.org/drawingml/2006/main">
          <a:off x="9040758" y="2904979"/>
          <a:ext cx="1122423" cy="70788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+89 грн </a:t>
          </a:r>
        </a:p>
        <a:p xmlns:a="http://schemas.openxmlformats.org/drawingml/2006/main">
          <a:pPr algn="ctr"/>
          <a:r>
            <a:rPr lang="uk-UA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(3,1%)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0.29787</cdr:x>
      <cdr:y>0.444</cdr:y>
    </cdr:from>
    <cdr:to>
      <cdr:x>0.41046</cdr:x>
      <cdr:y>0.51136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505B6BF7-56D9-4445-91F2-CF1FCC6B5026}"/>
            </a:ext>
          </a:extLst>
        </cdr:cNvPr>
        <cdr:cNvSpPr txBox="1"/>
      </cdr:nvSpPr>
      <cdr:spPr>
        <a:xfrm xmlns:a="http://schemas.openxmlformats.org/drawingml/2006/main">
          <a:off x="1949847" y="2394613"/>
          <a:ext cx="737001" cy="3632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+797,3</a:t>
          </a:r>
        </a:p>
      </cdr:txBody>
    </cdr:sp>
  </cdr:relSizeAnchor>
  <cdr:relSizeAnchor xmlns:cdr="http://schemas.openxmlformats.org/drawingml/2006/chartDrawing">
    <cdr:from>
      <cdr:x>0.47162</cdr:x>
      <cdr:y>0.43263</cdr:y>
    </cdr:from>
    <cdr:to>
      <cdr:x>0.5781</cdr:x>
      <cdr:y>0.5</cdr:y>
    </cdr:to>
    <cdr:sp macro="" textlink="">
      <cdr:nvSpPr>
        <cdr:cNvPr id="5" name="TextBox 16">
          <a:extLst xmlns:a="http://schemas.openxmlformats.org/drawingml/2006/main">
            <a:ext uri="{FF2B5EF4-FFF2-40B4-BE49-F238E27FC236}">
              <a16:creationId xmlns:a16="http://schemas.microsoft.com/office/drawing/2014/main" id="{8B561966-E47F-4125-B9E3-E5590A860427}"/>
            </a:ext>
          </a:extLst>
        </cdr:cNvPr>
        <cdr:cNvSpPr txBox="1"/>
      </cdr:nvSpPr>
      <cdr:spPr>
        <a:xfrm xmlns:a="http://schemas.openxmlformats.org/drawingml/2006/main">
          <a:off x="3087144" y="2333276"/>
          <a:ext cx="697005" cy="3633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+771,5</a:t>
          </a:r>
        </a:p>
      </cdr:txBody>
    </cdr:sp>
  </cdr:relSizeAnchor>
  <cdr:relSizeAnchor xmlns:cdr="http://schemas.openxmlformats.org/drawingml/2006/chartDrawing">
    <cdr:from>
      <cdr:x>0.62009</cdr:x>
      <cdr:y>0.25354</cdr:y>
    </cdr:from>
    <cdr:to>
      <cdr:x>0.64019</cdr:x>
      <cdr:y>0.56223</cdr:y>
    </cdr:to>
    <cdr:sp macro="" textlink="">
      <cdr:nvSpPr>
        <cdr:cNvPr id="6" name="Права фігурна дужка 5">
          <a:extLst xmlns:a="http://schemas.openxmlformats.org/drawingml/2006/main">
            <a:ext uri="{FF2B5EF4-FFF2-40B4-BE49-F238E27FC236}">
              <a16:creationId xmlns:a16="http://schemas.microsoft.com/office/drawing/2014/main" id="{A2BD2F51-5362-46D6-B549-E642E241573E}"/>
            </a:ext>
          </a:extLst>
        </cdr:cNvPr>
        <cdr:cNvSpPr/>
      </cdr:nvSpPr>
      <cdr:spPr>
        <a:xfrm xmlns:a="http://schemas.openxmlformats.org/drawingml/2006/main">
          <a:off x="4059029" y="1367401"/>
          <a:ext cx="131579" cy="1664832"/>
        </a:xfrm>
        <a:prstGeom xmlns:a="http://schemas.openxmlformats.org/drawingml/2006/main" prst="rightBrace">
          <a:avLst>
            <a:gd name="adj1" fmla="val 49638"/>
            <a:gd name="adj2" fmla="val 4809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0.65213</cdr:x>
      <cdr:y>0.37293</cdr:y>
    </cdr:from>
    <cdr:to>
      <cdr:x>0.76471</cdr:x>
      <cdr:y>0.4403</cdr:y>
    </cdr:to>
    <cdr:sp macro="" textlink="">
      <cdr:nvSpPr>
        <cdr:cNvPr id="7" name="TextBox 16">
          <a:extLst xmlns:a="http://schemas.openxmlformats.org/drawingml/2006/main">
            <a:ext uri="{FF2B5EF4-FFF2-40B4-BE49-F238E27FC236}">
              <a16:creationId xmlns:a16="http://schemas.microsoft.com/office/drawing/2014/main" id="{DD3D08C3-CD9C-466D-A994-A35B2989347E}"/>
            </a:ext>
          </a:extLst>
        </cdr:cNvPr>
        <cdr:cNvSpPr txBox="1"/>
      </cdr:nvSpPr>
      <cdr:spPr>
        <a:xfrm xmlns:a="http://schemas.openxmlformats.org/drawingml/2006/main">
          <a:off x="4268765" y="2011294"/>
          <a:ext cx="736936" cy="3633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+855,6</a:t>
          </a:r>
        </a:p>
      </cdr:txBody>
    </cdr:sp>
  </cdr:relSizeAnchor>
  <cdr:relSizeAnchor xmlns:cdr="http://schemas.openxmlformats.org/drawingml/2006/chartDrawing">
    <cdr:from>
      <cdr:x>0.8465</cdr:x>
      <cdr:y>0.32991</cdr:y>
    </cdr:from>
    <cdr:to>
      <cdr:x>0.96503</cdr:x>
      <cdr:y>0.39728</cdr:y>
    </cdr:to>
    <cdr:sp macro="" textlink="">
      <cdr:nvSpPr>
        <cdr:cNvPr id="9" name="TextBox 16">
          <a:extLst xmlns:a="http://schemas.openxmlformats.org/drawingml/2006/main">
            <a:ext uri="{FF2B5EF4-FFF2-40B4-BE49-F238E27FC236}">
              <a16:creationId xmlns:a16="http://schemas.microsoft.com/office/drawing/2014/main" id="{CD05CC7D-B4B7-4D68-B2B8-BD81D08248E9}"/>
            </a:ext>
          </a:extLst>
        </cdr:cNvPr>
        <cdr:cNvSpPr txBox="1"/>
      </cdr:nvSpPr>
      <cdr:spPr>
        <a:xfrm xmlns:a="http://schemas.openxmlformats.org/drawingml/2006/main">
          <a:off x="5541076" y="1779270"/>
          <a:ext cx="775884" cy="3633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uk-UA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+1379,6</a:t>
          </a:r>
        </a:p>
      </cdr:txBody>
    </cdr:sp>
  </cdr:relSizeAnchor>
  <cdr:relSizeAnchor xmlns:cdr="http://schemas.openxmlformats.org/drawingml/2006/chartDrawing">
    <cdr:from>
      <cdr:x>0.81043</cdr:x>
      <cdr:y>0.19257</cdr:y>
    </cdr:from>
    <cdr:to>
      <cdr:x>0.83596</cdr:x>
      <cdr:y>0.54975</cdr:y>
    </cdr:to>
    <cdr:sp macro="" textlink="">
      <cdr:nvSpPr>
        <cdr:cNvPr id="10" name="Права фігурна дужка 9">
          <a:extLst xmlns:a="http://schemas.openxmlformats.org/drawingml/2006/main">
            <a:ext uri="{FF2B5EF4-FFF2-40B4-BE49-F238E27FC236}">
              <a16:creationId xmlns:a16="http://schemas.microsoft.com/office/drawing/2014/main" id="{A2BD2F51-5362-46D6-B549-E642E241573E}"/>
            </a:ext>
          </a:extLst>
        </cdr:cNvPr>
        <cdr:cNvSpPr/>
      </cdr:nvSpPr>
      <cdr:spPr>
        <a:xfrm xmlns:a="http://schemas.openxmlformats.org/drawingml/2006/main" rot="60000">
          <a:off x="5304998" y="1038589"/>
          <a:ext cx="167116" cy="1926356"/>
        </a:xfrm>
        <a:prstGeom xmlns:a="http://schemas.openxmlformats.org/drawingml/2006/main" prst="rightBrace">
          <a:avLst>
            <a:gd name="adj1" fmla="val 49638"/>
            <a:gd name="adj2" fmla="val 4809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0.44402</cdr:x>
      <cdr:y>0.37964</cdr:y>
    </cdr:from>
    <cdr:to>
      <cdr:x>0.46334</cdr:x>
      <cdr:y>0.57512</cdr:y>
    </cdr:to>
    <cdr:sp macro="" textlink="">
      <cdr:nvSpPr>
        <cdr:cNvPr id="11" name="Права фігурна дужка 10">
          <a:extLst xmlns:a="http://schemas.openxmlformats.org/drawingml/2006/main">
            <a:ext uri="{FF2B5EF4-FFF2-40B4-BE49-F238E27FC236}">
              <a16:creationId xmlns:a16="http://schemas.microsoft.com/office/drawing/2014/main" id="{A2BD2F51-5362-46D6-B549-E642E241573E}"/>
            </a:ext>
          </a:extLst>
        </cdr:cNvPr>
        <cdr:cNvSpPr/>
      </cdr:nvSpPr>
      <cdr:spPr>
        <a:xfrm xmlns:a="http://schemas.openxmlformats.org/drawingml/2006/main">
          <a:off x="2906504" y="2047488"/>
          <a:ext cx="126465" cy="1054261"/>
        </a:xfrm>
        <a:prstGeom xmlns:a="http://schemas.openxmlformats.org/drawingml/2006/main" prst="rightBrace">
          <a:avLst>
            <a:gd name="adj1" fmla="val 49638"/>
            <a:gd name="adj2" fmla="val 48095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2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1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60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409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45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28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419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75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310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23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76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DC66-2848-4CFD-9DA4-5E525B9251AF}" type="datetimeFigureOut">
              <a:rPr lang="uk-UA" smtClean="0"/>
              <a:t>03.12.2021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F824-5298-433E-A64F-99AAEAF2AA0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04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 /><Relationship Id="rId13" Type="http://schemas.openxmlformats.org/officeDocument/2006/relationships/image" Target="../media/image3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12" Type="http://schemas.microsoft.com/office/2007/relationships/diagramDrawing" Target="../diagrams/drawing3.xml" /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2.xml" /><Relationship Id="rId11" Type="http://schemas.openxmlformats.org/officeDocument/2006/relationships/diagramColors" Target="../diagrams/colors3.xml" /><Relationship Id="rId5" Type="http://schemas.openxmlformats.org/officeDocument/2006/relationships/diagramQuickStyle" Target="../diagrams/quickStyle2.xml" /><Relationship Id="rId10" Type="http://schemas.openxmlformats.org/officeDocument/2006/relationships/diagramQuickStyle" Target="../diagrams/quickStyle3.xml" /><Relationship Id="rId4" Type="http://schemas.openxmlformats.org/officeDocument/2006/relationships/diagramLayout" Target="../diagrams/layout2.xml" /><Relationship Id="rId9" Type="http://schemas.openxmlformats.org/officeDocument/2006/relationships/diagramLayout" Target="../diagrams/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3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3.pn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3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72398" y="2157649"/>
            <a:ext cx="82472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16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бюджету </a:t>
            </a:r>
            <a:endParaRPr lang="en-US" sz="5400" b="1" dirty="0">
              <a:ln w="1016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5400" b="1" dirty="0">
                <a:ln w="1016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 міської територіальної громади на 20</a:t>
            </a:r>
            <a:r>
              <a:rPr lang="en-US" sz="5400" b="1" dirty="0">
                <a:ln w="1016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5400" b="1" dirty="0">
                <a:ln w="1016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рік</a:t>
            </a:r>
          </a:p>
        </p:txBody>
      </p:sp>
      <p:grpSp>
        <p:nvGrpSpPr>
          <p:cNvPr id="2" name="Групувати 1"/>
          <p:cNvGrpSpPr/>
          <p:nvPr/>
        </p:nvGrpSpPr>
        <p:grpSpPr>
          <a:xfrm>
            <a:off x="8522037" y="404067"/>
            <a:ext cx="3395130" cy="1356999"/>
            <a:chOff x="6951134" y="226267"/>
            <a:chExt cx="3395130" cy="1356999"/>
          </a:xfrm>
        </p:grpSpPr>
        <p:pic>
          <p:nvPicPr>
            <p:cNvPr id="8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134" y="226267"/>
              <a:ext cx="1070607" cy="135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941734" y="581600"/>
              <a:ext cx="24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05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3413149518"/>
              </p:ext>
            </p:extLst>
          </p:nvPr>
        </p:nvGraphicFramePr>
        <p:xfrm>
          <a:off x="5763278" y="1478918"/>
          <a:ext cx="6428722" cy="536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1719097"/>
              </p:ext>
            </p:extLst>
          </p:nvPr>
        </p:nvGraphicFramePr>
        <p:xfrm>
          <a:off x="-50799" y="1625323"/>
          <a:ext cx="1365777" cy="482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4766322"/>
              </p:ext>
            </p:extLst>
          </p:nvPr>
        </p:nvGraphicFramePr>
        <p:xfrm>
          <a:off x="4826000" y="1556257"/>
          <a:ext cx="1270000" cy="494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Стрілка вправо 6"/>
          <p:cNvSpPr/>
          <p:nvPr/>
        </p:nvSpPr>
        <p:spPr>
          <a:xfrm rot="20528161">
            <a:off x="6090361" y="5508647"/>
            <a:ext cx="621316" cy="128266"/>
          </a:xfrm>
          <a:prstGeom prst="rightArrow">
            <a:avLst>
              <a:gd name="adj1" fmla="val 50000"/>
              <a:gd name="adj2" fmla="val 94828"/>
            </a:avLst>
          </a:prstGeom>
          <a:solidFill>
            <a:srgbClr val="00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675193" y="1080793"/>
            <a:ext cx="3532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розвитку </a:t>
            </a:r>
          </a:p>
        </p:txBody>
      </p:sp>
      <p:cxnSp>
        <p:nvCxnSpPr>
          <p:cNvPr id="11" name="Пряма зі стрілкою 10"/>
          <p:cNvCxnSpPr/>
          <p:nvPr/>
        </p:nvCxnSpPr>
        <p:spPr>
          <a:xfrm>
            <a:off x="1391938" y="1693327"/>
            <a:ext cx="334092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15738" y="1354773"/>
            <a:ext cx="3490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базового бюджету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+637,0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(+20,7%)</a:t>
            </a:r>
          </a:p>
        </p:txBody>
      </p:sp>
      <p:cxnSp>
        <p:nvCxnSpPr>
          <p:cNvPr id="15" name="Пряма зі стрілкою 14"/>
          <p:cNvCxnSpPr/>
          <p:nvPr/>
        </p:nvCxnSpPr>
        <p:spPr>
          <a:xfrm flipV="1">
            <a:off x="1353504" y="2093058"/>
            <a:ext cx="3379363" cy="3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77304" y="1725727"/>
            <a:ext cx="3667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уточненого бюджету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+405,4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(+12,3%)</a:t>
            </a: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1258216" y="2355461"/>
            <a:ext cx="3548029" cy="3588140"/>
            <a:chOff x="1346041" y="2605529"/>
            <a:chExt cx="3548029" cy="4022409"/>
          </a:xfrm>
        </p:grpSpPr>
        <p:sp>
          <p:nvSpPr>
            <p:cNvPr id="10" name="Округлений прямокутник 9"/>
            <p:cNvSpPr/>
            <p:nvPr/>
          </p:nvSpPr>
          <p:spPr>
            <a:xfrm>
              <a:off x="1391938" y="2605529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Заробітна плата з нарахуваннями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(+229,9/12,5%)</a:t>
              </a:r>
              <a:endParaRPr lang="uk-UA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круглений прямокутник 20"/>
            <p:cNvSpPr/>
            <p:nvPr/>
          </p:nvSpPr>
          <p:spPr>
            <a:xfrm>
              <a:off x="1353504" y="3193304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Пільгове перевезення, допомоги населенню, стипендії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(+24,5/11,2%)</a:t>
              </a:r>
            </a:p>
          </p:txBody>
        </p:sp>
        <p:sp>
          <p:nvSpPr>
            <p:cNvPr id="23" name="Округлений прямокутник 22"/>
            <p:cNvSpPr/>
            <p:nvPr/>
          </p:nvSpPr>
          <p:spPr>
            <a:xfrm>
              <a:off x="1346041" y="3781079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 харчування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(+30,5/21,8%)</a:t>
              </a:r>
              <a:endPara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круглений прямокутник 23"/>
            <p:cNvSpPr/>
            <p:nvPr/>
          </p:nvSpPr>
          <p:spPr>
            <a:xfrm>
              <a:off x="1353504" y="4397266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0"/>
                </a:spcAft>
              </a:pPr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комунальних послуг та енергоносіїв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(+100,6/53,7%)</a:t>
              </a:r>
              <a:endPara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Округлений прямокутник 24"/>
            <p:cNvSpPr/>
            <p:nvPr/>
          </p:nvSpPr>
          <p:spPr>
            <a:xfrm>
              <a:off x="1366063" y="4985041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0"/>
                </a:spcAft>
              </a:pPr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Медикаменти та перев’язувальні матеріали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(+2,1/12,3%)</a:t>
              </a:r>
              <a:endPara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Округлений прямокутник 25"/>
            <p:cNvSpPr/>
            <p:nvPr/>
          </p:nvSpPr>
          <p:spPr>
            <a:xfrm>
              <a:off x="1353504" y="5557960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Послуги комунальних підприємств ЖКГ 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(+39,3</a:t>
              </a: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30,2</a:t>
              </a: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7" name="Округлений прямокутник 26"/>
            <p:cNvSpPr/>
            <p:nvPr/>
          </p:nvSpPr>
          <p:spPr>
            <a:xfrm>
              <a:off x="1366063" y="6159938"/>
              <a:ext cx="3502132" cy="468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розвитку 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(-57,2</a:t>
              </a: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-16,0</a:t>
              </a: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uk-UA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r>
                <a:rPr lang="uk-UA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урахування трансфертів</a:t>
              </a:r>
              <a:endPara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Округлений прямокутник 26">
            <a:extLst>
              <a:ext uri="{FF2B5EF4-FFF2-40B4-BE49-F238E27FC236}">
                <a16:creationId xmlns:a16="http://schemas.microsoft.com/office/drawing/2014/main" id="{E9403C55-CF7C-4810-AF8D-6B758C78FCA9}"/>
              </a:ext>
            </a:extLst>
          </p:cNvPr>
          <p:cNvSpPr/>
          <p:nvPr/>
        </p:nvSpPr>
        <p:spPr>
          <a:xfrm>
            <a:off x="1277302" y="6065406"/>
            <a:ext cx="3502132" cy="4174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не віднесені до основних груп </a:t>
            </a:r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(+29,7/7,0%),</a:t>
            </a:r>
            <a:r>
              <a:rPr lang="uk-UA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т. ч. реверсна дотація </a:t>
            </a:r>
            <a:r>
              <a:rPr lang="uk-UA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+18,4/25,1%</a:t>
            </a:r>
            <a:endPara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увати 21"/>
          <p:cNvGrpSpPr/>
          <p:nvPr/>
        </p:nvGrpSpPr>
        <p:grpSpPr>
          <a:xfrm>
            <a:off x="148047" y="115656"/>
            <a:ext cx="11807275" cy="1244326"/>
            <a:chOff x="-1" y="1817771"/>
            <a:chExt cx="11807275" cy="1244326"/>
          </a:xfrm>
        </p:grpSpPr>
        <p:grpSp>
          <p:nvGrpSpPr>
            <p:cNvPr id="28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32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34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9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кутник 29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31" name="Заголовок 1"/>
            <p:cNvSpPr txBox="1">
              <a:spLocks/>
            </p:cNvSpPr>
            <p:nvPr/>
          </p:nvSpPr>
          <p:spPr>
            <a:xfrm>
              <a:off x="2335101" y="2159320"/>
              <a:ext cx="947217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 видаткової частини на 2021-2022 рр.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(млн грн)</a:t>
              </a:r>
              <a:endPara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62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увати 24"/>
          <p:cNvGrpSpPr/>
          <p:nvPr/>
        </p:nvGrpSpPr>
        <p:grpSpPr>
          <a:xfrm>
            <a:off x="6075434" y="1462274"/>
            <a:ext cx="6116566" cy="814005"/>
            <a:chOff x="6075434" y="1233674"/>
            <a:chExt cx="6116566" cy="814005"/>
          </a:xfrm>
        </p:grpSpPr>
        <p:sp>
          <p:nvSpPr>
            <p:cNvPr id="12" name="TextBox 11"/>
            <p:cNvSpPr txBox="1"/>
            <p:nvPr/>
          </p:nvSpPr>
          <p:spPr>
            <a:xfrm>
              <a:off x="6640360" y="1233674"/>
              <a:ext cx="5551640" cy="814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4000"/>
                </a:lnSpc>
              </a:pPr>
              <a:r>
                <a:rPr lang="uk-UA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Виплати педагогічним працівникам надбавки за престижність праці в </a:t>
              </a:r>
              <a:r>
                <a:rPr lang="uk-UA" sz="1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макс</a:t>
              </a:r>
              <a:r>
                <a:rPr lang="uk-UA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розмірі – 30% від посадового окладу 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159,2</a:t>
              </a:r>
              <a:endPara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Виплата стипендій  (ПТО)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25,0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(+64,5%)</a:t>
              </a:r>
              <a:endParaRPr lang="uk-U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oogle Shape;9490;p69"/>
            <p:cNvGrpSpPr/>
            <p:nvPr/>
          </p:nvGrpSpPr>
          <p:grpSpPr>
            <a:xfrm>
              <a:off x="6075434" y="1349616"/>
              <a:ext cx="468000" cy="504000"/>
              <a:chOff x="-61354875" y="4101525"/>
              <a:chExt cx="316650" cy="317450"/>
            </a:xfrm>
            <a:solidFill>
              <a:srgbClr val="FF5050"/>
            </a:solidFill>
          </p:grpSpPr>
          <p:sp>
            <p:nvSpPr>
              <p:cNvPr id="21" name="Google Shape;9491;p69"/>
              <p:cNvSpPr/>
              <p:nvPr/>
            </p:nvSpPr>
            <p:spPr>
              <a:xfrm>
                <a:off x="-61172925" y="4240150"/>
                <a:ext cx="62225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830" extrusionOk="0">
                    <a:moveTo>
                      <a:pt x="1260" y="1"/>
                    </a:moveTo>
                    <a:cubicBezTo>
                      <a:pt x="1071" y="1"/>
                      <a:pt x="819" y="221"/>
                      <a:pt x="819" y="442"/>
                    </a:cubicBezTo>
                    <a:lnTo>
                      <a:pt x="819" y="725"/>
                    </a:lnTo>
                    <a:cubicBezTo>
                      <a:pt x="347" y="883"/>
                      <a:pt x="0" y="1355"/>
                      <a:pt x="0" y="1891"/>
                    </a:cubicBezTo>
                    <a:cubicBezTo>
                      <a:pt x="0" y="2584"/>
                      <a:pt x="536" y="2962"/>
                      <a:pt x="977" y="3277"/>
                    </a:cubicBezTo>
                    <a:cubicBezTo>
                      <a:pt x="1292" y="3529"/>
                      <a:pt x="1639" y="3750"/>
                      <a:pt x="1639" y="4002"/>
                    </a:cubicBezTo>
                    <a:cubicBezTo>
                      <a:pt x="1639" y="4222"/>
                      <a:pt x="1450" y="4411"/>
                      <a:pt x="1260" y="4411"/>
                    </a:cubicBezTo>
                    <a:cubicBezTo>
                      <a:pt x="1008" y="4411"/>
                      <a:pt x="819" y="4222"/>
                      <a:pt x="819" y="4002"/>
                    </a:cubicBezTo>
                    <a:cubicBezTo>
                      <a:pt x="819" y="3750"/>
                      <a:pt x="630" y="3592"/>
                      <a:pt x="441" y="3592"/>
                    </a:cubicBezTo>
                    <a:cubicBezTo>
                      <a:pt x="221" y="3592"/>
                      <a:pt x="0" y="3781"/>
                      <a:pt x="0" y="4002"/>
                    </a:cubicBezTo>
                    <a:cubicBezTo>
                      <a:pt x="0" y="4537"/>
                      <a:pt x="347" y="4978"/>
                      <a:pt x="819" y="5167"/>
                    </a:cubicBezTo>
                    <a:lnTo>
                      <a:pt x="819" y="5451"/>
                    </a:lnTo>
                    <a:cubicBezTo>
                      <a:pt x="819" y="5672"/>
                      <a:pt x="1008" y="5829"/>
                      <a:pt x="1260" y="5829"/>
                    </a:cubicBezTo>
                    <a:cubicBezTo>
                      <a:pt x="1481" y="5829"/>
                      <a:pt x="1639" y="5640"/>
                      <a:pt x="1639" y="5451"/>
                    </a:cubicBezTo>
                    <a:lnTo>
                      <a:pt x="1639" y="5167"/>
                    </a:lnTo>
                    <a:cubicBezTo>
                      <a:pt x="2111" y="5010"/>
                      <a:pt x="2489" y="4537"/>
                      <a:pt x="2489" y="4002"/>
                    </a:cubicBezTo>
                    <a:cubicBezTo>
                      <a:pt x="2489" y="3309"/>
                      <a:pt x="1922" y="2931"/>
                      <a:pt x="1481" y="2616"/>
                    </a:cubicBezTo>
                    <a:cubicBezTo>
                      <a:pt x="1166" y="2364"/>
                      <a:pt x="819" y="2143"/>
                      <a:pt x="819" y="1891"/>
                    </a:cubicBezTo>
                    <a:cubicBezTo>
                      <a:pt x="819" y="1702"/>
                      <a:pt x="1008" y="1513"/>
                      <a:pt x="1260" y="1513"/>
                    </a:cubicBezTo>
                    <a:cubicBezTo>
                      <a:pt x="1513" y="1513"/>
                      <a:pt x="1639" y="1702"/>
                      <a:pt x="1639" y="1891"/>
                    </a:cubicBezTo>
                    <a:cubicBezTo>
                      <a:pt x="1639" y="2143"/>
                      <a:pt x="1859" y="2332"/>
                      <a:pt x="2048" y="2332"/>
                    </a:cubicBezTo>
                    <a:cubicBezTo>
                      <a:pt x="2300" y="2332"/>
                      <a:pt x="2489" y="2143"/>
                      <a:pt x="2489" y="1891"/>
                    </a:cubicBezTo>
                    <a:cubicBezTo>
                      <a:pt x="2489" y="1355"/>
                      <a:pt x="2143" y="914"/>
                      <a:pt x="1639" y="725"/>
                    </a:cubicBezTo>
                    <a:lnTo>
                      <a:pt x="1639" y="442"/>
                    </a:lnTo>
                    <a:cubicBezTo>
                      <a:pt x="1639" y="221"/>
                      <a:pt x="1450" y="1"/>
                      <a:pt x="1260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92;p69"/>
              <p:cNvSpPr/>
              <p:nvPr/>
            </p:nvSpPr>
            <p:spPr>
              <a:xfrm>
                <a:off x="-61354875" y="4101525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11405" y="1608"/>
                    </a:moveTo>
                    <a:cubicBezTo>
                      <a:pt x="11657" y="1608"/>
                      <a:pt x="11847" y="1797"/>
                      <a:pt x="11847" y="2049"/>
                    </a:cubicBezTo>
                    <a:lnTo>
                      <a:pt x="11847" y="3277"/>
                    </a:lnTo>
                    <a:lnTo>
                      <a:pt x="820" y="3277"/>
                    </a:lnTo>
                    <a:lnTo>
                      <a:pt x="820" y="2049"/>
                    </a:lnTo>
                    <a:cubicBezTo>
                      <a:pt x="820" y="1797"/>
                      <a:pt x="1009" y="1608"/>
                      <a:pt x="1198" y="1608"/>
                    </a:cubicBezTo>
                    <a:lnTo>
                      <a:pt x="1639" y="1608"/>
                    </a:lnTo>
                    <a:lnTo>
                      <a:pt x="1639" y="2049"/>
                    </a:lnTo>
                    <a:cubicBezTo>
                      <a:pt x="1639" y="2301"/>
                      <a:pt x="1828" y="2458"/>
                      <a:pt x="2048" y="2458"/>
                    </a:cubicBezTo>
                    <a:cubicBezTo>
                      <a:pt x="2237" y="2458"/>
                      <a:pt x="2427" y="2238"/>
                      <a:pt x="2427" y="2049"/>
                    </a:cubicBezTo>
                    <a:lnTo>
                      <a:pt x="2427" y="1608"/>
                    </a:lnTo>
                    <a:lnTo>
                      <a:pt x="5892" y="1608"/>
                    </a:lnTo>
                    <a:lnTo>
                      <a:pt x="5892" y="2049"/>
                    </a:lnTo>
                    <a:cubicBezTo>
                      <a:pt x="5892" y="2301"/>
                      <a:pt x="6081" y="2458"/>
                      <a:pt x="6333" y="2458"/>
                    </a:cubicBezTo>
                    <a:cubicBezTo>
                      <a:pt x="6585" y="2458"/>
                      <a:pt x="6743" y="2238"/>
                      <a:pt x="6743" y="2049"/>
                    </a:cubicBezTo>
                    <a:lnTo>
                      <a:pt x="6743" y="1608"/>
                    </a:lnTo>
                    <a:lnTo>
                      <a:pt x="10208" y="1608"/>
                    </a:lnTo>
                    <a:lnTo>
                      <a:pt x="10208" y="2049"/>
                    </a:lnTo>
                    <a:cubicBezTo>
                      <a:pt x="10208" y="2301"/>
                      <a:pt x="10397" y="2458"/>
                      <a:pt x="10618" y="2458"/>
                    </a:cubicBezTo>
                    <a:cubicBezTo>
                      <a:pt x="10870" y="2458"/>
                      <a:pt x="11027" y="2238"/>
                      <a:pt x="11027" y="2049"/>
                    </a:cubicBezTo>
                    <a:lnTo>
                      <a:pt x="11027" y="1608"/>
                    </a:lnTo>
                    <a:close/>
                    <a:moveTo>
                      <a:pt x="2868" y="4916"/>
                    </a:moveTo>
                    <a:cubicBezTo>
                      <a:pt x="3088" y="4916"/>
                      <a:pt x="3246" y="5136"/>
                      <a:pt x="3246" y="5357"/>
                    </a:cubicBezTo>
                    <a:cubicBezTo>
                      <a:pt x="3309" y="5546"/>
                      <a:pt x="3088" y="5766"/>
                      <a:pt x="2868" y="5766"/>
                    </a:cubicBezTo>
                    <a:lnTo>
                      <a:pt x="2048" y="5766"/>
                    </a:lnTo>
                    <a:cubicBezTo>
                      <a:pt x="1796" y="5766"/>
                      <a:pt x="1639" y="5546"/>
                      <a:pt x="1639" y="5357"/>
                    </a:cubicBezTo>
                    <a:cubicBezTo>
                      <a:pt x="1639" y="5136"/>
                      <a:pt x="1828" y="4916"/>
                      <a:pt x="2048" y="4916"/>
                    </a:cubicBezTo>
                    <a:close/>
                    <a:moveTo>
                      <a:pt x="2868" y="6585"/>
                    </a:moveTo>
                    <a:cubicBezTo>
                      <a:pt x="3088" y="6585"/>
                      <a:pt x="3246" y="6774"/>
                      <a:pt x="3246" y="6963"/>
                    </a:cubicBezTo>
                    <a:cubicBezTo>
                      <a:pt x="3309" y="7215"/>
                      <a:pt x="3088" y="7404"/>
                      <a:pt x="2868" y="7404"/>
                    </a:cubicBezTo>
                    <a:lnTo>
                      <a:pt x="2048" y="7404"/>
                    </a:lnTo>
                    <a:cubicBezTo>
                      <a:pt x="1796" y="7404"/>
                      <a:pt x="1639" y="7215"/>
                      <a:pt x="1639" y="6963"/>
                    </a:cubicBezTo>
                    <a:cubicBezTo>
                      <a:pt x="1639" y="6743"/>
                      <a:pt x="1828" y="6585"/>
                      <a:pt x="2048" y="6585"/>
                    </a:cubicBezTo>
                    <a:close/>
                    <a:moveTo>
                      <a:pt x="2868" y="8287"/>
                    </a:moveTo>
                    <a:cubicBezTo>
                      <a:pt x="3088" y="8287"/>
                      <a:pt x="3246" y="8476"/>
                      <a:pt x="3246" y="8665"/>
                    </a:cubicBezTo>
                    <a:cubicBezTo>
                      <a:pt x="3309" y="8854"/>
                      <a:pt x="3088" y="9074"/>
                      <a:pt x="2868" y="9074"/>
                    </a:cubicBezTo>
                    <a:lnTo>
                      <a:pt x="2048" y="9074"/>
                    </a:lnTo>
                    <a:cubicBezTo>
                      <a:pt x="1796" y="9074"/>
                      <a:pt x="1639" y="8854"/>
                      <a:pt x="1639" y="8665"/>
                    </a:cubicBezTo>
                    <a:cubicBezTo>
                      <a:pt x="1639" y="8413"/>
                      <a:pt x="1828" y="8287"/>
                      <a:pt x="2048" y="8287"/>
                    </a:cubicBezTo>
                    <a:close/>
                    <a:moveTo>
                      <a:pt x="8538" y="5199"/>
                    </a:moveTo>
                    <a:cubicBezTo>
                      <a:pt x="10366" y="5199"/>
                      <a:pt x="11847" y="6711"/>
                      <a:pt x="11847" y="8507"/>
                    </a:cubicBezTo>
                    <a:cubicBezTo>
                      <a:pt x="11847" y="10334"/>
                      <a:pt x="10334" y="11815"/>
                      <a:pt x="8538" y="11815"/>
                    </a:cubicBezTo>
                    <a:cubicBezTo>
                      <a:pt x="6711" y="11815"/>
                      <a:pt x="5230" y="10334"/>
                      <a:pt x="5230" y="8507"/>
                    </a:cubicBezTo>
                    <a:cubicBezTo>
                      <a:pt x="5230" y="6711"/>
                      <a:pt x="6743" y="5199"/>
                      <a:pt x="8538" y="5199"/>
                    </a:cubicBezTo>
                    <a:close/>
                    <a:moveTo>
                      <a:pt x="2048" y="1"/>
                    </a:moveTo>
                    <a:cubicBezTo>
                      <a:pt x="1828" y="1"/>
                      <a:pt x="1639" y="190"/>
                      <a:pt x="1639" y="410"/>
                    </a:cubicBezTo>
                    <a:lnTo>
                      <a:pt x="1639" y="788"/>
                    </a:lnTo>
                    <a:lnTo>
                      <a:pt x="1198" y="788"/>
                    </a:lnTo>
                    <a:cubicBezTo>
                      <a:pt x="536" y="788"/>
                      <a:pt x="1" y="1324"/>
                      <a:pt x="1" y="2049"/>
                    </a:cubicBezTo>
                    <a:lnTo>
                      <a:pt x="1" y="9767"/>
                    </a:lnTo>
                    <a:cubicBezTo>
                      <a:pt x="1" y="10429"/>
                      <a:pt x="536" y="11028"/>
                      <a:pt x="1198" y="11028"/>
                    </a:cubicBezTo>
                    <a:lnTo>
                      <a:pt x="5230" y="11028"/>
                    </a:lnTo>
                    <a:cubicBezTo>
                      <a:pt x="5987" y="12004"/>
                      <a:pt x="7184" y="12697"/>
                      <a:pt x="8538" y="12697"/>
                    </a:cubicBezTo>
                    <a:cubicBezTo>
                      <a:pt x="10807" y="12697"/>
                      <a:pt x="12666" y="10838"/>
                      <a:pt x="12666" y="8539"/>
                    </a:cubicBezTo>
                    <a:lnTo>
                      <a:pt x="12666" y="2080"/>
                    </a:lnTo>
                    <a:cubicBezTo>
                      <a:pt x="12666" y="1356"/>
                      <a:pt x="12130" y="788"/>
                      <a:pt x="11405" y="788"/>
                    </a:cubicBezTo>
                    <a:lnTo>
                      <a:pt x="11027" y="788"/>
                    </a:lnTo>
                    <a:lnTo>
                      <a:pt x="11027" y="410"/>
                    </a:lnTo>
                    <a:cubicBezTo>
                      <a:pt x="11027" y="158"/>
                      <a:pt x="10807" y="1"/>
                      <a:pt x="10618" y="1"/>
                    </a:cubicBezTo>
                    <a:cubicBezTo>
                      <a:pt x="10429" y="1"/>
                      <a:pt x="10177" y="190"/>
                      <a:pt x="10177" y="410"/>
                    </a:cubicBezTo>
                    <a:lnTo>
                      <a:pt x="10177" y="788"/>
                    </a:lnTo>
                    <a:lnTo>
                      <a:pt x="6711" y="788"/>
                    </a:lnTo>
                    <a:lnTo>
                      <a:pt x="6711" y="410"/>
                    </a:lnTo>
                    <a:cubicBezTo>
                      <a:pt x="6711" y="158"/>
                      <a:pt x="6522" y="1"/>
                      <a:pt x="6333" y="1"/>
                    </a:cubicBezTo>
                    <a:cubicBezTo>
                      <a:pt x="6144" y="1"/>
                      <a:pt x="5892" y="190"/>
                      <a:pt x="5892" y="410"/>
                    </a:cubicBezTo>
                    <a:lnTo>
                      <a:pt x="5892" y="788"/>
                    </a:lnTo>
                    <a:lnTo>
                      <a:pt x="2427" y="788"/>
                    </a:lnTo>
                    <a:lnTo>
                      <a:pt x="2427" y="410"/>
                    </a:lnTo>
                    <a:cubicBezTo>
                      <a:pt x="2427" y="158"/>
                      <a:pt x="2237" y="1"/>
                      <a:pt x="2048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Групувати 27"/>
          <p:cNvGrpSpPr/>
          <p:nvPr/>
        </p:nvGrpSpPr>
        <p:grpSpPr>
          <a:xfrm>
            <a:off x="6058651" y="2173266"/>
            <a:ext cx="6133349" cy="783869"/>
            <a:chOff x="6058651" y="1944666"/>
            <a:chExt cx="6133349" cy="783869"/>
          </a:xfrm>
        </p:grpSpPr>
        <p:sp>
          <p:nvSpPr>
            <p:cNvPr id="13" name="Прямокутник 12"/>
            <p:cNvSpPr/>
            <p:nvPr/>
          </p:nvSpPr>
          <p:spPr>
            <a:xfrm>
              <a:off x="6624557" y="1944666"/>
              <a:ext cx="5567443" cy="783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Безкоштовне харчування учнів 1-4 класів з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 до 20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 вихованців ЗДО з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 до 32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дітей віком від 1-4 років та до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36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дітей старше 4-х років, учнів спортивного ліцею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122 грн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88,0</a:t>
              </a:r>
              <a:endParaRPr lang="uk-U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1023;p72"/>
            <p:cNvSpPr/>
            <p:nvPr/>
          </p:nvSpPr>
          <p:spPr>
            <a:xfrm>
              <a:off x="6058651" y="2061925"/>
              <a:ext cx="513552" cy="504000"/>
            </a:xfrm>
            <a:custGeom>
              <a:avLst/>
              <a:gdLst/>
              <a:ahLst/>
              <a:cxnLst/>
              <a:rect l="l" t="t" r="r" b="b"/>
              <a:pathLst>
                <a:path w="15029" h="12634" extrusionOk="0">
                  <a:moveTo>
                    <a:pt x="10155" y="885"/>
                  </a:moveTo>
                  <a:cubicBezTo>
                    <a:pt x="10393" y="885"/>
                    <a:pt x="10643" y="915"/>
                    <a:pt x="10901" y="977"/>
                  </a:cubicBezTo>
                  <a:cubicBezTo>
                    <a:pt x="10586" y="2332"/>
                    <a:pt x="9546" y="2994"/>
                    <a:pt x="8475" y="3025"/>
                  </a:cubicBezTo>
                  <a:lnTo>
                    <a:pt x="8444" y="3025"/>
                  </a:lnTo>
                  <a:cubicBezTo>
                    <a:pt x="8192" y="3025"/>
                    <a:pt x="7971" y="2994"/>
                    <a:pt x="7719" y="2899"/>
                  </a:cubicBezTo>
                  <a:cubicBezTo>
                    <a:pt x="8009" y="1661"/>
                    <a:pt x="8937" y="885"/>
                    <a:pt x="10155" y="885"/>
                  </a:cubicBezTo>
                  <a:close/>
                  <a:moveTo>
                    <a:pt x="9924" y="4348"/>
                  </a:moveTo>
                  <a:cubicBezTo>
                    <a:pt x="10271" y="4443"/>
                    <a:pt x="11122" y="5262"/>
                    <a:pt x="11122" y="6648"/>
                  </a:cubicBezTo>
                  <a:cubicBezTo>
                    <a:pt x="11122" y="7247"/>
                    <a:pt x="10996" y="7845"/>
                    <a:pt x="10807" y="8381"/>
                  </a:cubicBezTo>
                  <a:cubicBezTo>
                    <a:pt x="10744" y="8538"/>
                    <a:pt x="10555" y="8664"/>
                    <a:pt x="10397" y="8664"/>
                  </a:cubicBezTo>
                  <a:cubicBezTo>
                    <a:pt x="10176" y="8664"/>
                    <a:pt x="9956" y="8475"/>
                    <a:pt x="9956" y="8223"/>
                  </a:cubicBezTo>
                  <a:cubicBezTo>
                    <a:pt x="9956" y="8066"/>
                    <a:pt x="10807" y="6050"/>
                    <a:pt x="9641" y="5136"/>
                  </a:cubicBezTo>
                  <a:cubicBezTo>
                    <a:pt x="9546" y="5073"/>
                    <a:pt x="9483" y="4947"/>
                    <a:pt x="9483" y="4789"/>
                  </a:cubicBezTo>
                  <a:cubicBezTo>
                    <a:pt x="9483" y="4569"/>
                    <a:pt x="9704" y="4348"/>
                    <a:pt x="9924" y="4348"/>
                  </a:cubicBezTo>
                  <a:close/>
                  <a:moveTo>
                    <a:pt x="10176" y="1"/>
                  </a:moveTo>
                  <a:cubicBezTo>
                    <a:pt x="8948" y="1"/>
                    <a:pt x="7688" y="631"/>
                    <a:pt x="7089" y="2048"/>
                  </a:cubicBezTo>
                  <a:cubicBezTo>
                    <a:pt x="6711" y="1450"/>
                    <a:pt x="6270" y="1166"/>
                    <a:pt x="5734" y="914"/>
                  </a:cubicBezTo>
                  <a:cubicBezTo>
                    <a:pt x="5659" y="879"/>
                    <a:pt x="5588" y="863"/>
                    <a:pt x="5522" y="863"/>
                  </a:cubicBezTo>
                  <a:cubicBezTo>
                    <a:pt x="5118" y="863"/>
                    <a:pt x="4923" y="1449"/>
                    <a:pt x="5356" y="1639"/>
                  </a:cubicBezTo>
                  <a:cubicBezTo>
                    <a:pt x="5986" y="1954"/>
                    <a:pt x="6459" y="2363"/>
                    <a:pt x="6711" y="3151"/>
                  </a:cubicBezTo>
                  <a:cubicBezTo>
                    <a:pt x="6207" y="2836"/>
                    <a:pt x="5797" y="2489"/>
                    <a:pt x="5199" y="2489"/>
                  </a:cubicBezTo>
                  <a:cubicBezTo>
                    <a:pt x="4537" y="2521"/>
                    <a:pt x="3718" y="2868"/>
                    <a:pt x="2993" y="3529"/>
                  </a:cubicBezTo>
                  <a:cubicBezTo>
                    <a:pt x="0" y="6491"/>
                    <a:pt x="3182" y="12634"/>
                    <a:pt x="5514" y="12634"/>
                  </a:cubicBezTo>
                  <a:cubicBezTo>
                    <a:pt x="5829" y="12634"/>
                    <a:pt x="6144" y="12571"/>
                    <a:pt x="6427" y="12350"/>
                  </a:cubicBezTo>
                  <a:cubicBezTo>
                    <a:pt x="6821" y="12098"/>
                    <a:pt x="7050" y="11972"/>
                    <a:pt x="7278" y="11972"/>
                  </a:cubicBezTo>
                  <a:cubicBezTo>
                    <a:pt x="7506" y="11972"/>
                    <a:pt x="7735" y="12098"/>
                    <a:pt x="8129" y="12350"/>
                  </a:cubicBezTo>
                  <a:cubicBezTo>
                    <a:pt x="8412" y="12571"/>
                    <a:pt x="8727" y="12634"/>
                    <a:pt x="9042" y="12634"/>
                  </a:cubicBezTo>
                  <a:cubicBezTo>
                    <a:pt x="11594" y="12634"/>
                    <a:pt x="15028" y="5325"/>
                    <a:pt x="10712" y="2899"/>
                  </a:cubicBezTo>
                  <a:cubicBezTo>
                    <a:pt x="11405" y="2237"/>
                    <a:pt x="11815" y="1261"/>
                    <a:pt x="11815" y="662"/>
                  </a:cubicBezTo>
                  <a:cubicBezTo>
                    <a:pt x="11815" y="505"/>
                    <a:pt x="11720" y="347"/>
                    <a:pt x="11563" y="284"/>
                  </a:cubicBezTo>
                  <a:cubicBezTo>
                    <a:pt x="11090" y="127"/>
                    <a:pt x="10649" y="1"/>
                    <a:pt x="10176" y="1"/>
                  </a:cubicBezTo>
                  <a:close/>
                </a:path>
              </a:pathLst>
            </a:custGeom>
            <a:solidFill>
              <a:srgbClr val="FF5050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6075434" y="2862600"/>
            <a:ext cx="6116566" cy="1044517"/>
            <a:chOff x="6075434" y="2748300"/>
            <a:chExt cx="6116566" cy="1044517"/>
          </a:xfrm>
        </p:grpSpPr>
        <p:sp>
          <p:nvSpPr>
            <p:cNvPr id="14" name="Прямокутник 13"/>
            <p:cNvSpPr/>
            <p:nvPr/>
          </p:nvSpPr>
          <p:spPr>
            <a:xfrm>
              <a:off x="6630397" y="2748300"/>
              <a:ext cx="5561603" cy="1044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«Фонд школи» </a:t>
              </a:r>
              <a:r>
                <a:rPr lang="uk-UA" sz="1400" spc="-3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9,8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(з розрахунку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250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на 1 учня закладу міста та з розрахунку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350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закладу </a:t>
              </a:r>
              <a:r>
                <a:rPr lang="uk-UA" sz="14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старостинських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округів)</a:t>
              </a:r>
              <a:r>
                <a:rPr lang="uk-UA" sz="1400" b="1" spc="-2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«Фонд ЗДО» </a:t>
              </a:r>
              <a:r>
                <a:rPr lang="uk-UA" sz="1400" spc="-3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4,6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(з розрахунку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350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1 вихованця закладу міста та з розрахунку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450 грн 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закладу </a:t>
              </a:r>
              <a:r>
                <a:rPr lang="uk-UA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старостинських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округів)</a:t>
              </a:r>
              <a:r>
                <a:rPr lang="uk-UA" sz="1400" b="1" spc="-3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29" name="Google Shape;11000;p72"/>
            <p:cNvGrpSpPr/>
            <p:nvPr/>
          </p:nvGrpSpPr>
          <p:grpSpPr>
            <a:xfrm>
              <a:off x="6075434" y="2987466"/>
              <a:ext cx="468000" cy="504000"/>
              <a:chOff x="-38537400" y="3588000"/>
              <a:chExt cx="316650" cy="315875"/>
            </a:xfrm>
            <a:solidFill>
              <a:srgbClr val="FF5050"/>
            </a:solidFill>
          </p:grpSpPr>
          <p:sp>
            <p:nvSpPr>
              <p:cNvPr id="30" name="Google Shape;11001;p72"/>
              <p:cNvSpPr/>
              <p:nvPr/>
            </p:nvSpPr>
            <p:spPr>
              <a:xfrm>
                <a:off x="-38327900" y="3719550"/>
                <a:ext cx="2050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670" extrusionOk="0">
                    <a:moveTo>
                      <a:pt x="1" y="0"/>
                    </a:moveTo>
                    <a:lnTo>
                      <a:pt x="1" y="1229"/>
                    </a:lnTo>
                    <a:cubicBezTo>
                      <a:pt x="1" y="1449"/>
                      <a:pt x="190" y="1607"/>
                      <a:pt x="442" y="1670"/>
                    </a:cubicBezTo>
                    <a:cubicBezTo>
                      <a:pt x="631" y="1607"/>
                      <a:pt x="820" y="1449"/>
                      <a:pt x="820" y="1229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002;p72"/>
              <p:cNvSpPr/>
              <p:nvPr/>
            </p:nvSpPr>
            <p:spPr>
              <a:xfrm>
                <a:off x="-38452350" y="3719550"/>
                <a:ext cx="2130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670" extrusionOk="0">
                    <a:moveTo>
                      <a:pt x="1" y="0"/>
                    </a:moveTo>
                    <a:lnTo>
                      <a:pt x="1" y="1229"/>
                    </a:lnTo>
                    <a:cubicBezTo>
                      <a:pt x="1" y="1449"/>
                      <a:pt x="221" y="1607"/>
                      <a:pt x="410" y="1670"/>
                    </a:cubicBezTo>
                    <a:cubicBezTo>
                      <a:pt x="631" y="1607"/>
                      <a:pt x="851" y="1449"/>
                      <a:pt x="851" y="1229"/>
                    </a:cubicBezTo>
                    <a:lnTo>
                      <a:pt x="851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003;p72"/>
              <p:cNvSpPr/>
              <p:nvPr/>
            </p:nvSpPr>
            <p:spPr>
              <a:xfrm>
                <a:off x="-38516925" y="3759700"/>
                <a:ext cx="275700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5767" extrusionOk="0">
                    <a:moveTo>
                      <a:pt x="7152" y="1671"/>
                    </a:moveTo>
                    <a:cubicBezTo>
                      <a:pt x="7404" y="1671"/>
                      <a:pt x="7593" y="1860"/>
                      <a:pt x="7593" y="2112"/>
                    </a:cubicBezTo>
                    <a:lnTo>
                      <a:pt x="7593" y="3750"/>
                    </a:lnTo>
                    <a:cubicBezTo>
                      <a:pt x="7593" y="4002"/>
                      <a:pt x="7404" y="4159"/>
                      <a:pt x="7152" y="4159"/>
                    </a:cubicBezTo>
                    <a:lnTo>
                      <a:pt x="3844" y="4159"/>
                    </a:lnTo>
                    <a:cubicBezTo>
                      <a:pt x="3624" y="4159"/>
                      <a:pt x="3434" y="3939"/>
                      <a:pt x="3434" y="3750"/>
                    </a:cubicBezTo>
                    <a:lnTo>
                      <a:pt x="3434" y="2112"/>
                    </a:lnTo>
                    <a:cubicBezTo>
                      <a:pt x="3434" y="1860"/>
                      <a:pt x="3624" y="1671"/>
                      <a:pt x="3844" y="1671"/>
                    </a:cubicBezTo>
                    <a:close/>
                    <a:moveTo>
                      <a:pt x="0" y="1"/>
                    </a:moveTo>
                    <a:lnTo>
                      <a:pt x="0" y="4537"/>
                    </a:lnTo>
                    <a:cubicBezTo>
                      <a:pt x="0" y="5199"/>
                      <a:pt x="568" y="5766"/>
                      <a:pt x="1261" y="5766"/>
                    </a:cubicBezTo>
                    <a:lnTo>
                      <a:pt x="9798" y="5766"/>
                    </a:lnTo>
                    <a:cubicBezTo>
                      <a:pt x="10460" y="5766"/>
                      <a:pt x="11027" y="5199"/>
                      <a:pt x="11027" y="4537"/>
                    </a:cubicBezTo>
                    <a:lnTo>
                      <a:pt x="11027" y="1"/>
                    </a:lnTo>
                    <a:lnTo>
                      <a:pt x="9168" y="1"/>
                    </a:lnTo>
                    <a:cubicBezTo>
                      <a:pt x="9011" y="473"/>
                      <a:pt x="8538" y="851"/>
                      <a:pt x="8003" y="851"/>
                    </a:cubicBezTo>
                    <a:cubicBezTo>
                      <a:pt x="7436" y="851"/>
                      <a:pt x="6995" y="473"/>
                      <a:pt x="6806" y="1"/>
                    </a:cubicBezTo>
                    <a:lnTo>
                      <a:pt x="4159" y="1"/>
                    </a:lnTo>
                    <a:cubicBezTo>
                      <a:pt x="4002" y="473"/>
                      <a:pt x="3560" y="851"/>
                      <a:pt x="2993" y="851"/>
                    </a:cubicBezTo>
                    <a:cubicBezTo>
                      <a:pt x="2489" y="851"/>
                      <a:pt x="2017" y="536"/>
                      <a:pt x="1859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004;p72"/>
              <p:cNvSpPr/>
              <p:nvPr/>
            </p:nvSpPr>
            <p:spPr>
              <a:xfrm>
                <a:off x="-38537400" y="3588000"/>
                <a:ext cx="31665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6050" extrusionOk="0">
                    <a:moveTo>
                      <a:pt x="7971" y="820"/>
                    </a:moveTo>
                    <a:cubicBezTo>
                      <a:pt x="8223" y="820"/>
                      <a:pt x="8381" y="1009"/>
                      <a:pt x="8412" y="1229"/>
                    </a:cubicBezTo>
                    <a:lnTo>
                      <a:pt x="8412" y="1639"/>
                    </a:lnTo>
                    <a:lnTo>
                      <a:pt x="4253" y="1639"/>
                    </a:lnTo>
                    <a:lnTo>
                      <a:pt x="4253" y="1229"/>
                    </a:lnTo>
                    <a:cubicBezTo>
                      <a:pt x="4253" y="1009"/>
                      <a:pt x="4443" y="851"/>
                      <a:pt x="4663" y="820"/>
                    </a:cubicBezTo>
                    <a:close/>
                    <a:moveTo>
                      <a:pt x="4632" y="1"/>
                    </a:moveTo>
                    <a:cubicBezTo>
                      <a:pt x="3970" y="1"/>
                      <a:pt x="3403" y="536"/>
                      <a:pt x="3403" y="1229"/>
                    </a:cubicBezTo>
                    <a:lnTo>
                      <a:pt x="3403" y="1639"/>
                    </a:lnTo>
                    <a:lnTo>
                      <a:pt x="1229" y="1639"/>
                    </a:lnTo>
                    <a:cubicBezTo>
                      <a:pt x="536" y="1639"/>
                      <a:pt x="0" y="2175"/>
                      <a:pt x="0" y="2868"/>
                    </a:cubicBezTo>
                    <a:lnTo>
                      <a:pt x="0" y="5609"/>
                    </a:lnTo>
                    <a:cubicBezTo>
                      <a:pt x="0" y="5861"/>
                      <a:pt x="189" y="6050"/>
                      <a:pt x="378" y="6050"/>
                    </a:cubicBezTo>
                    <a:lnTo>
                      <a:pt x="2584" y="6050"/>
                    </a:lnTo>
                    <a:lnTo>
                      <a:pt x="2584" y="4821"/>
                    </a:lnTo>
                    <a:cubicBezTo>
                      <a:pt x="2584" y="4600"/>
                      <a:pt x="2804" y="4380"/>
                      <a:pt x="3025" y="4380"/>
                    </a:cubicBezTo>
                    <a:lnTo>
                      <a:pt x="4663" y="4380"/>
                    </a:lnTo>
                    <a:cubicBezTo>
                      <a:pt x="4915" y="4380"/>
                      <a:pt x="5104" y="4600"/>
                      <a:pt x="5104" y="4821"/>
                    </a:cubicBezTo>
                    <a:lnTo>
                      <a:pt x="5104" y="6050"/>
                    </a:lnTo>
                    <a:lnTo>
                      <a:pt x="7593" y="6050"/>
                    </a:lnTo>
                    <a:lnTo>
                      <a:pt x="7593" y="4821"/>
                    </a:lnTo>
                    <a:cubicBezTo>
                      <a:pt x="7593" y="4600"/>
                      <a:pt x="7782" y="4380"/>
                      <a:pt x="7971" y="4380"/>
                    </a:cubicBezTo>
                    <a:lnTo>
                      <a:pt x="9641" y="4380"/>
                    </a:lnTo>
                    <a:cubicBezTo>
                      <a:pt x="9861" y="4380"/>
                      <a:pt x="10019" y="4600"/>
                      <a:pt x="10019" y="4821"/>
                    </a:cubicBezTo>
                    <a:lnTo>
                      <a:pt x="10019" y="6050"/>
                    </a:lnTo>
                    <a:lnTo>
                      <a:pt x="12224" y="6050"/>
                    </a:lnTo>
                    <a:cubicBezTo>
                      <a:pt x="12476" y="6050"/>
                      <a:pt x="12665" y="5861"/>
                      <a:pt x="12665" y="5609"/>
                    </a:cubicBezTo>
                    <a:lnTo>
                      <a:pt x="12665" y="2868"/>
                    </a:lnTo>
                    <a:cubicBezTo>
                      <a:pt x="12665" y="2238"/>
                      <a:pt x="12067" y="1639"/>
                      <a:pt x="11405" y="1639"/>
                    </a:cubicBezTo>
                    <a:lnTo>
                      <a:pt x="9200" y="1639"/>
                    </a:lnTo>
                    <a:lnTo>
                      <a:pt x="9200" y="1229"/>
                    </a:lnTo>
                    <a:cubicBezTo>
                      <a:pt x="9200" y="568"/>
                      <a:pt x="8664" y="32"/>
                      <a:pt x="7940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Групувати 45"/>
          <p:cNvGrpSpPr/>
          <p:nvPr/>
        </p:nvGrpSpPr>
        <p:grpSpPr>
          <a:xfrm>
            <a:off x="6099037" y="4524973"/>
            <a:ext cx="6110109" cy="809837"/>
            <a:chOff x="6099037" y="4524973"/>
            <a:chExt cx="6110109" cy="809837"/>
          </a:xfrm>
        </p:grpSpPr>
        <p:sp>
          <p:nvSpPr>
            <p:cNvPr id="17" name="Прямокутник 16"/>
            <p:cNvSpPr/>
            <p:nvPr/>
          </p:nvSpPr>
          <p:spPr>
            <a:xfrm>
              <a:off x="6640360" y="4524973"/>
              <a:ext cx="5568786" cy="809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uk-UA" sz="1400" spc="-3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Капітальні ремонти, реконструкції та будівництво спортивних майданчиків, стадіонів НВК №2, СЗОШ №12, №18, №20, №29, НВО №23, </a:t>
              </a:r>
              <a:r>
                <a:rPr lang="uk-UA" sz="1400" spc="-3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Шаровечківської</a:t>
              </a:r>
              <a:r>
                <a:rPr lang="uk-UA" sz="1400" spc="-3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ЗОШ та спортивного комплексу в </a:t>
              </a:r>
              <a:r>
                <a:rPr lang="uk-UA" sz="1400" spc="-3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спортліцеї</a:t>
              </a:r>
              <a:r>
                <a:rPr lang="uk-UA" sz="1400" spc="-3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– </a:t>
              </a:r>
              <a:r>
                <a:rPr lang="uk-UA" sz="1400" b="1" spc="-30" dirty="0">
                  <a:latin typeface="Times New Roman" panose="02020603050405020304" pitchFamily="18" charset="0"/>
                  <a:ea typeface="Calibri" panose="020F0502020204030204" pitchFamily="34" charset="0"/>
                </a:rPr>
                <a:t>7,0</a:t>
              </a:r>
              <a:endParaRPr lang="uk-UA" sz="14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oogle Shape;11033;p72"/>
            <p:cNvGrpSpPr/>
            <p:nvPr/>
          </p:nvGrpSpPr>
          <p:grpSpPr>
            <a:xfrm>
              <a:off x="6099037" y="4737980"/>
              <a:ext cx="468000" cy="504000"/>
              <a:chOff x="-38172725" y="3588000"/>
              <a:chExt cx="318200" cy="316650"/>
            </a:xfrm>
            <a:solidFill>
              <a:srgbClr val="FF5050"/>
            </a:solidFill>
          </p:grpSpPr>
          <p:sp>
            <p:nvSpPr>
              <p:cNvPr id="55" name="Google Shape;11034;p72"/>
              <p:cNvSpPr/>
              <p:nvPr/>
            </p:nvSpPr>
            <p:spPr>
              <a:xfrm>
                <a:off x="-38171150" y="3760050"/>
                <a:ext cx="984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642" extrusionOk="0">
                    <a:moveTo>
                      <a:pt x="739" y="1"/>
                    </a:moveTo>
                    <a:cubicBezTo>
                      <a:pt x="480" y="1"/>
                      <a:pt x="232" y="12"/>
                      <a:pt x="0" y="18"/>
                    </a:cubicBezTo>
                    <a:cubicBezTo>
                      <a:pt x="95" y="1341"/>
                      <a:pt x="630" y="2602"/>
                      <a:pt x="1512" y="3641"/>
                    </a:cubicBezTo>
                    <a:lnTo>
                      <a:pt x="3938" y="1247"/>
                    </a:lnTo>
                    <a:cubicBezTo>
                      <a:pt x="2844" y="153"/>
                      <a:pt x="1711" y="1"/>
                      <a:pt x="739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035;p72"/>
              <p:cNvSpPr/>
              <p:nvPr/>
            </p:nvSpPr>
            <p:spPr>
              <a:xfrm>
                <a:off x="-38172725" y="3641575"/>
                <a:ext cx="14415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356" extrusionOk="0">
                    <a:moveTo>
                      <a:pt x="1575" y="0"/>
                    </a:moveTo>
                    <a:cubicBezTo>
                      <a:pt x="599" y="1103"/>
                      <a:pt x="95" y="2520"/>
                      <a:pt x="0" y="3907"/>
                    </a:cubicBezTo>
                    <a:cubicBezTo>
                      <a:pt x="213" y="3901"/>
                      <a:pt x="452" y="3891"/>
                      <a:pt x="712" y="3891"/>
                    </a:cubicBezTo>
                    <a:cubicBezTo>
                      <a:pt x="1801" y="3891"/>
                      <a:pt x="3246" y="4059"/>
                      <a:pt x="4568" y="5356"/>
                    </a:cubicBezTo>
                    <a:lnTo>
                      <a:pt x="5766" y="4190"/>
                    </a:lnTo>
                    <a:lnTo>
                      <a:pt x="1575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036;p72"/>
              <p:cNvSpPr/>
              <p:nvPr/>
            </p:nvSpPr>
            <p:spPr>
              <a:xfrm>
                <a:off x="-38117600" y="3806975"/>
                <a:ext cx="772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3781" extrusionOk="0">
                    <a:moveTo>
                      <a:pt x="2332" y="0"/>
                    </a:moveTo>
                    <a:lnTo>
                      <a:pt x="0" y="2331"/>
                    </a:lnTo>
                    <a:cubicBezTo>
                      <a:pt x="883" y="3088"/>
                      <a:pt x="1891" y="3592"/>
                      <a:pt x="2962" y="3781"/>
                    </a:cubicBezTo>
                    <a:cubicBezTo>
                      <a:pt x="3088" y="2363"/>
                      <a:pt x="3088" y="1197"/>
                      <a:pt x="2332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037;p72"/>
              <p:cNvSpPr/>
              <p:nvPr/>
            </p:nvSpPr>
            <p:spPr>
              <a:xfrm>
                <a:off x="-37997875" y="3716375"/>
                <a:ext cx="1433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20" extrusionOk="0">
                    <a:moveTo>
                      <a:pt x="1197" y="1"/>
                    </a:moveTo>
                    <a:lnTo>
                      <a:pt x="0" y="1230"/>
                    </a:lnTo>
                    <a:lnTo>
                      <a:pt x="4159" y="5420"/>
                    </a:lnTo>
                    <a:cubicBezTo>
                      <a:pt x="5199" y="4191"/>
                      <a:pt x="5703" y="2773"/>
                      <a:pt x="5734" y="1324"/>
                    </a:cubicBezTo>
                    <a:cubicBezTo>
                      <a:pt x="5557" y="1324"/>
                      <a:pt x="5356" y="1329"/>
                      <a:pt x="5135" y="1329"/>
                    </a:cubicBezTo>
                    <a:cubicBezTo>
                      <a:pt x="4098" y="1329"/>
                      <a:pt x="2626" y="1222"/>
                      <a:pt x="1197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038;p72"/>
              <p:cNvSpPr/>
              <p:nvPr/>
            </p:nvSpPr>
            <p:spPr>
              <a:xfrm>
                <a:off x="-38044350" y="3761275"/>
                <a:ext cx="135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735" extrusionOk="0">
                    <a:moveTo>
                      <a:pt x="1261" y="1"/>
                    </a:moveTo>
                    <a:lnTo>
                      <a:pt x="0" y="1261"/>
                    </a:lnTo>
                    <a:cubicBezTo>
                      <a:pt x="1009" y="2679"/>
                      <a:pt x="1009" y="4002"/>
                      <a:pt x="851" y="5735"/>
                    </a:cubicBezTo>
                    <a:lnTo>
                      <a:pt x="1261" y="5735"/>
                    </a:lnTo>
                    <a:cubicBezTo>
                      <a:pt x="2773" y="5735"/>
                      <a:pt x="4254" y="5231"/>
                      <a:pt x="5419" y="4159"/>
                    </a:cubicBez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039;p72"/>
              <p:cNvSpPr/>
              <p:nvPr/>
            </p:nvSpPr>
            <p:spPr>
              <a:xfrm>
                <a:off x="-37997875" y="3588800"/>
                <a:ext cx="89025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907" extrusionOk="0">
                    <a:moveTo>
                      <a:pt x="158" y="0"/>
                    </a:moveTo>
                    <a:lnTo>
                      <a:pt x="158" y="0"/>
                    </a:lnTo>
                    <a:cubicBezTo>
                      <a:pt x="126" y="977"/>
                      <a:pt x="0" y="2395"/>
                      <a:pt x="1260" y="3907"/>
                    </a:cubicBezTo>
                    <a:lnTo>
                      <a:pt x="3560" y="1544"/>
                    </a:lnTo>
                    <a:cubicBezTo>
                      <a:pt x="2584" y="662"/>
                      <a:pt x="1355" y="158"/>
                      <a:pt x="158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1040;p72"/>
              <p:cNvSpPr/>
              <p:nvPr/>
            </p:nvSpPr>
            <p:spPr>
              <a:xfrm>
                <a:off x="-38117600" y="3588000"/>
                <a:ext cx="135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735" extrusionOk="0">
                    <a:moveTo>
                      <a:pt x="4096" y="1"/>
                    </a:moveTo>
                    <a:lnTo>
                      <a:pt x="4096" y="1"/>
                    </a:lnTo>
                    <a:cubicBezTo>
                      <a:pt x="2647" y="32"/>
                      <a:pt x="1198" y="536"/>
                      <a:pt x="0" y="1576"/>
                    </a:cubicBezTo>
                    <a:lnTo>
                      <a:pt x="4191" y="5735"/>
                    </a:lnTo>
                    <a:lnTo>
                      <a:pt x="5419" y="4506"/>
                    </a:lnTo>
                    <a:cubicBezTo>
                      <a:pt x="3939" y="2805"/>
                      <a:pt x="4065" y="1135"/>
                      <a:pt x="4096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041;p72"/>
              <p:cNvSpPr/>
              <p:nvPr/>
            </p:nvSpPr>
            <p:spPr>
              <a:xfrm>
                <a:off x="-37953000" y="3641575"/>
                <a:ext cx="977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454" extrusionOk="0">
                    <a:moveTo>
                      <a:pt x="2364" y="0"/>
                    </a:moveTo>
                    <a:lnTo>
                      <a:pt x="1" y="2363"/>
                    </a:lnTo>
                    <a:cubicBezTo>
                      <a:pt x="1171" y="3313"/>
                      <a:pt x="2246" y="3453"/>
                      <a:pt x="3155" y="3453"/>
                    </a:cubicBezTo>
                    <a:cubicBezTo>
                      <a:pt x="3421" y="3453"/>
                      <a:pt x="3672" y="3441"/>
                      <a:pt x="3908" y="3434"/>
                    </a:cubicBezTo>
                    <a:cubicBezTo>
                      <a:pt x="3750" y="2205"/>
                      <a:pt x="3246" y="1008"/>
                      <a:pt x="2364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" name="Групувати 42"/>
          <p:cNvGrpSpPr/>
          <p:nvPr/>
        </p:nvGrpSpPr>
        <p:grpSpPr>
          <a:xfrm>
            <a:off x="6119565" y="5291734"/>
            <a:ext cx="6055354" cy="1014380"/>
            <a:chOff x="6119565" y="5148859"/>
            <a:chExt cx="6055354" cy="1014380"/>
          </a:xfrm>
        </p:grpSpPr>
        <p:grpSp>
          <p:nvGrpSpPr>
            <p:cNvPr id="66" name="Google Shape;13608;p78"/>
            <p:cNvGrpSpPr/>
            <p:nvPr/>
          </p:nvGrpSpPr>
          <p:grpSpPr>
            <a:xfrm>
              <a:off x="6119565" y="5360436"/>
              <a:ext cx="468000" cy="504000"/>
              <a:chOff x="5355300" y="3598250"/>
              <a:chExt cx="296975" cy="297750"/>
            </a:xfrm>
            <a:solidFill>
              <a:srgbClr val="FF5050"/>
            </a:solidFill>
          </p:grpSpPr>
          <p:sp>
            <p:nvSpPr>
              <p:cNvPr id="67" name="Google Shape;13609;p78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610;p78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611;p78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612;p78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613;p78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614;p78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615;p78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616;p78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Прямокутник 18"/>
            <p:cNvSpPr/>
            <p:nvPr/>
          </p:nvSpPr>
          <p:spPr>
            <a:xfrm>
              <a:off x="6617580" y="5148859"/>
              <a:ext cx="5557339" cy="1014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80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Придбання </a:t>
              </a:r>
              <a:r>
                <a:rPr lang="uk-UA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смартбордів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1,0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профільних кабінетів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1,0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інвентарю для майстерень з трудового навчання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1,0;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спортінвентарю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0,5;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автобусу для підвезення дітей с. </a:t>
              </a:r>
              <a:r>
                <a:rPr lang="uk-UA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Малашівці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0,6;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матеріалів для системи охоронної сигналізації в 10 закладах дошкільної освіти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0,8</a:t>
              </a:r>
              <a:endParaRPr lang="uk-U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11747" y="110309"/>
            <a:ext cx="478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та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пріоритети (млн грн):</a:t>
            </a:r>
          </a:p>
        </p:txBody>
      </p:sp>
      <p:grpSp>
        <p:nvGrpSpPr>
          <p:cNvPr id="64" name="Групувати 63"/>
          <p:cNvGrpSpPr/>
          <p:nvPr/>
        </p:nvGrpSpPr>
        <p:grpSpPr>
          <a:xfrm>
            <a:off x="148047" y="115656"/>
            <a:ext cx="6637458" cy="1244326"/>
            <a:chOff x="-1" y="1817771"/>
            <a:chExt cx="6637458" cy="1244326"/>
          </a:xfrm>
        </p:grpSpPr>
        <p:grpSp>
          <p:nvGrpSpPr>
            <p:cNvPr id="65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88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91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5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Прямокутник 85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87" name="Заголовок 1"/>
            <p:cNvSpPr txBox="1">
              <a:spLocks/>
            </p:cNvSpPr>
            <p:nvPr/>
          </p:nvSpPr>
          <p:spPr>
            <a:xfrm>
              <a:off x="2123503" y="2104897"/>
              <a:ext cx="4513954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Освіта</a:t>
              </a:r>
            </a:p>
          </p:txBody>
        </p:sp>
      </p:grpSp>
      <p:graphicFrame>
        <p:nvGraphicFramePr>
          <p:cNvPr id="102" name="Діаграма 101"/>
          <p:cNvGraphicFramePr/>
          <p:nvPr>
            <p:extLst>
              <p:ext uri="{D42A27DB-BD31-4B8C-83A1-F6EECF244321}">
                <p14:modId xmlns:p14="http://schemas.microsoft.com/office/powerpoint/2010/main" val="1446018259"/>
              </p:ext>
            </p:extLst>
          </p:nvPr>
        </p:nvGraphicFramePr>
        <p:xfrm>
          <a:off x="-410954" y="1388562"/>
          <a:ext cx="6545881" cy="539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" name="Права фігурна дужка 102">
            <a:extLst>
              <a:ext uri="{FF2B5EF4-FFF2-40B4-BE49-F238E27FC236}">
                <a16:creationId xmlns:a16="http://schemas.microsoft.com/office/drawing/2014/main" id="{A2BD2F51-5362-46D6-B549-E642E241573E}"/>
              </a:ext>
            </a:extLst>
          </p:cNvPr>
          <p:cNvSpPr/>
          <p:nvPr/>
        </p:nvSpPr>
        <p:spPr>
          <a:xfrm rot="21540000">
            <a:off x="1376110" y="3532292"/>
            <a:ext cx="136457" cy="956901"/>
          </a:xfrm>
          <a:prstGeom prst="rightBrace">
            <a:avLst>
              <a:gd name="adj1" fmla="val 49638"/>
              <a:gd name="adj2" fmla="val 48095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grpSp>
        <p:nvGrpSpPr>
          <p:cNvPr id="44" name="Групувати 43"/>
          <p:cNvGrpSpPr/>
          <p:nvPr/>
        </p:nvGrpSpPr>
        <p:grpSpPr>
          <a:xfrm>
            <a:off x="6109037" y="6222863"/>
            <a:ext cx="6082963" cy="504000"/>
            <a:chOff x="6109037" y="6144627"/>
            <a:chExt cx="6082963" cy="504000"/>
          </a:xfrm>
        </p:grpSpPr>
        <p:sp>
          <p:nvSpPr>
            <p:cNvPr id="99" name="Прямокутник 98"/>
            <p:cNvSpPr/>
            <p:nvPr/>
          </p:nvSpPr>
          <p:spPr>
            <a:xfrm>
              <a:off x="6642823" y="6196518"/>
              <a:ext cx="5549177" cy="318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Капітальні ремонти систем пожежної сигналізації в 5 закладах освіти  </a:t>
              </a:r>
              <a:r>
                <a:rPr lang="uk-UA" sz="14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3,9</a:t>
              </a:r>
              <a:endParaRPr lang="uk-UA" sz="14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Google Shape;10713;p71"/>
            <p:cNvGrpSpPr/>
            <p:nvPr/>
          </p:nvGrpSpPr>
          <p:grpSpPr>
            <a:xfrm>
              <a:off x="6109037" y="6144627"/>
              <a:ext cx="468000" cy="504000"/>
              <a:chOff x="-44512325" y="3176075"/>
              <a:chExt cx="300900" cy="300900"/>
            </a:xfrm>
            <a:solidFill>
              <a:srgbClr val="FF5050"/>
            </a:solidFill>
          </p:grpSpPr>
          <p:sp>
            <p:nvSpPr>
              <p:cNvPr id="106" name="Google Shape;10714;p71"/>
              <p:cNvSpPr/>
              <p:nvPr/>
            </p:nvSpPr>
            <p:spPr>
              <a:xfrm>
                <a:off x="-44512325" y="3176075"/>
                <a:ext cx="300900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6" extrusionOk="0">
                    <a:moveTo>
                      <a:pt x="3246" y="2868"/>
                    </a:moveTo>
                    <a:cubicBezTo>
                      <a:pt x="3435" y="2868"/>
                      <a:pt x="3592" y="3025"/>
                      <a:pt x="3592" y="3246"/>
                    </a:cubicBezTo>
                    <a:cubicBezTo>
                      <a:pt x="3592" y="3435"/>
                      <a:pt x="3435" y="3592"/>
                      <a:pt x="3246" y="3592"/>
                    </a:cubicBezTo>
                    <a:cubicBezTo>
                      <a:pt x="3057" y="3592"/>
                      <a:pt x="2899" y="3435"/>
                      <a:pt x="2899" y="3246"/>
                    </a:cubicBezTo>
                    <a:cubicBezTo>
                      <a:pt x="2899" y="3025"/>
                      <a:pt x="3057" y="2868"/>
                      <a:pt x="3246" y="2868"/>
                    </a:cubicBezTo>
                    <a:close/>
                    <a:moveTo>
                      <a:pt x="8854" y="2868"/>
                    </a:moveTo>
                    <a:cubicBezTo>
                      <a:pt x="9043" y="2868"/>
                      <a:pt x="9200" y="3025"/>
                      <a:pt x="9200" y="3246"/>
                    </a:cubicBezTo>
                    <a:cubicBezTo>
                      <a:pt x="9200" y="3435"/>
                      <a:pt x="9043" y="3592"/>
                      <a:pt x="8854" y="3592"/>
                    </a:cubicBezTo>
                    <a:cubicBezTo>
                      <a:pt x="8665" y="3592"/>
                      <a:pt x="8507" y="3435"/>
                      <a:pt x="8507" y="3246"/>
                    </a:cubicBezTo>
                    <a:cubicBezTo>
                      <a:pt x="8507" y="3025"/>
                      <a:pt x="8665" y="2868"/>
                      <a:pt x="8854" y="2868"/>
                    </a:cubicBezTo>
                    <a:close/>
                    <a:moveTo>
                      <a:pt x="6774" y="3277"/>
                    </a:moveTo>
                    <a:cubicBezTo>
                      <a:pt x="6963" y="3277"/>
                      <a:pt x="7121" y="3435"/>
                      <a:pt x="7121" y="3624"/>
                    </a:cubicBezTo>
                    <a:lnTo>
                      <a:pt x="7121" y="3876"/>
                    </a:lnTo>
                    <a:cubicBezTo>
                      <a:pt x="7247" y="3907"/>
                      <a:pt x="7341" y="3970"/>
                      <a:pt x="7467" y="4065"/>
                    </a:cubicBezTo>
                    <a:lnTo>
                      <a:pt x="7656" y="3939"/>
                    </a:lnTo>
                    <a:cubicBezTo>
                      <a:pt x="7706" y="3919"/>
                      <a:pt x="7766" y="3908"/>
                      <a:pt x="7825" y="3908"/>
                    </a:cubicBezTo>
                    <a:cubicBezTo>
                      <a:pt x="7955" y="3908"/>
                      <a:pt x="8086" y="3957"/>
                      <a:pt x="8129" y="4065"/>
                    </a:cubicBezTo>
                    <a:lnTo>
                      <a:pt x="8854" y="5294"/>
                    </a:lnTo>
                    <a:cubicBezTo>
                      <a:pt x="8917" y="5451"/>
                      <a:pt x="8885" y="5672"/>
                      <a:pt x="8728" y="5735"/>
                    </a:cubicBezTo>
                    <a:lnTo>
                      <a:pt x="8539" y="5861"/>
                    </a:lnTo>
                    <a:lnTo>
                      <a:pt x="8539" y="6270"/>
                    </a:lnTo>
                    <a:lnTo>
                      <a:pt x="8728" y="6396"/>
                    </a:lnTo>
                    <a:cubicBezTo>
                      <a:pt x="8885" y="6459"/>
                      <a:pt x="8980" y="6711"/>
                      <a:pt x="8854" y="6869"/>
                    </a:cubicBezTo>
                    <a:lnTo>
                      <a:pt x="8129" y="8066"/>
                    </a:lnTo>
                    <a:cubicBezTo>
                      <a:pt x="8043" y="8174"/>
                      <a:pt x="7927" y="8222"/>
                      <a:pt x="7812" y="8222"/>
                    </a:cubicBezTo>
                    <a:cubicBezTo>
                      <a:pt x="7759" y="8222"/>
                      <a:pt x="7706" y="8212"/>
                      <a:pt x="7656" y="8192"/>
                    </a:cubicBezTo>
                    <a:lnTo>
                      <a:pt x="7467" y="8066"/>
                    </a:lnTo>
                    <a:cubicBezTo>
                      <a:pt x="7341" y="8160"/>
                      <a:pt x="7215" y="8223"/>
                      <a:pt x="7121" y="8255"/>
                    </a:cubicBezTo>
                    <a:lnTo>
                      <a:pt x="7121" y="8507"/>
                    </a:lnTo>
                    <a:cubicBezTo>
                      <a:pt x="7121" y="8696"/>
                      <a:pt x="6963" y="8854"/>
                      <a:pt x="6774" y="8854"/>
                    </a:cubicBezTo>
                    <a:lnTo>
                      <a:pt x="5357" y="8854"/>
                    </a:lnTo>
                    <a:cubicBezTo>
                      <a:pt x="5136" y="8854"/>
                      <a:pt x="4978" y="8696"/>
                      <a:pt x="4978" y="8507"/>
                    </a:cubicBezTo>
                    <a:lnTo>
                      <a:pt x="4978" y="8255"/>
                    </a:lnTo>
                    <a:cubicBezTo>
                      <a:pt x="4884" y="8223"/>
                      <a:pt x="4758" y="8160"/>
                      <a:pt x="4632" y="8066"/>
                    </a:cubicBezTo>
                    <a:lnTo>
                      <a:pt x="4443" y="8192"/>
                    </a:lnTo>
                    <a:cubicBezTo>
                      <a:pt x="4393" y="8212"/>
                      <a:pt x="4334" y="8222"/>
                      <a:pt x="4274" y="8222"/>
                    </a:cubicBezTo>
                    <a:cubicBezTo>
                      <a:pt x="4145" y="8222"/>
                      <a:pt x="4013" y="8174"/>
                      <a:pt x="3970" y="8066"/>
                    </a:cubicBezTo>
                    <a:lnTo>
                      <a:pt x="3246" y="6869"/>
                    </a:lnTo>
                    <a:cubicBezTo>
                      <a:pt x="3183" y="6680"/>
                      <a:pt x="3214" y="6459"/>
                      <a:pt x="3372" y="6396"/>
                    </a:cubicBezTo>
                    <a:lnTo>
                      <a:pt x="3561" y="6270"/>
                    </a:lnTo>
                    <a:lnTo>
                      <a:pt x="3561" y="5861"/>
                    </a:lnTo>
                    <a:lnTo>
                      <a:pt x="3372" y="5735"/>
                    </a:lnTo>
                    <a:cubicBezTo>
                      <a:pt x="3214" y="5672"/>
                      <a:pt x="3151" y="5420"/>
                      <a:pt x="3246" y="5294"/>
                    </a:cubicBezTo>
                    <a:lnTo>
                      <a:pt x="3970" y="4065"/>
                    </a:lnTo>
                    <a:cubicBezTo>
                      <a:pt x="4013" y="3958"/>
                      <a:pt x="4142" y="3880"/>
                      <a:pt x="4270" y="3880"/>
                    </a:cubicBezTo>
                    <a:cubicBezTo>
                      <a:pt x="4331" y="3880"/>
                      <a:pt x="4392" y="3898"/>
                      <a:pt x="4443" y="3939"/>
                    </a:cubicBezTo>
                    <a:lnTo>
                      <a:pt x="4632" y="4065"/>
                    </a:lnTo>
                    <a:cubicBezTo>
                      <a:pt x="4758" y="3970"/>
                      <a:pt x="4884" y="3907"/>
                      <a:pt x="4978" y="3876"/>
                    </a:cubicBezTo>
                    <a:lnTo>
                      <a:pt x="4978" y="3624"/>
                    </a:lnTo>
                    <a:cubicBezTo>
                      <a:pt x="4978" y="3435"/>
                      <a:pt x="5136" y="3277"/>
                      <a:pt x="5357" y="3277"/>
                    </a:cubicBezTo>
                    <a:close/>
                    <a:moveTo>
                      <a:pt x="3246" y="8475"/>
                    </a:moveTo>
                    <a:cubicBezTo>
                      <a:pt x="3435" y="8475"/>
                      <a:pt x="3592" y="8633"/>
                      <a:pt x="3592" y="8822"/>
                    </a:cubicBezTo>
                    <a:cubicBezTo>
                      <a:pt x="3592" y="9043"/>
                      <a:pt x="3435" y="9169"/>
                      <a:pt x="3246" y="9169"/>
                    </a:cubicBezTo>
                    <a:cubicBezTo>
                      <a:pt x="3057" y="9169"/>
                      <a:pt x="2899" y="9011"/>
                      <a:pt x="2899" y="8822"/>
                    </a:cubicBezTo>
                    <a:cubicBezTo>
                      <a:pt x="2899" y="8633"/>
                      <a:pt x="3057" y="8475"/>
                      <a:pt x="3246" y="8475"/>
                    </a:cubicBezTo>
                    <a:close/>
                    <a:moveTo>
                      <a:pt x="8854" y="8475"/>
                    </a:moveTo>
                    <a:cubicBezTo>
                      <a:pt x="9043" y="8475"/>
                      <a:pt x="9200" y="8633"/>
                      <a:pt x="9200" y="8822"/>
                    </a:cubicBezTo>
                    <a:cubicBezTo>
                      <a:pt x="9200" y="9043"/>
                      <a:pt x="9043" y="9169"/>
                      <a:pt x="8854" y="9169"/>
                    </a:cubicBezTo>
                    <a:cubicBezTo>
                      <a:pt x="8665" y="9169"/>
                      <a:pt x="8507" y="9011"/>
                      <a:pt x="8507" y="8822"/>
                    </a:cubicBezTo>
                    <a:cubicBezTo>
                      <a:pt x="8507" y="8633"/>
                      <a:pt x="8665" y="8475"/>
                      <a:pt x="8854" y="8475"/>
                    </a:cubicBezTo>
                    <a:close/>
                    <a:moveTo>
                      <a:pt x="3183" y="1"/>
                    </a:moveTo>
                    <a:cubicBezTo>
                      <a:pt x="2994" y="1"/>
                      <a:pt x="2836" y="158"/>
                      <a:pt x="2836" y="347"/>
                    </a:cubicBezTo>
                    <a:lnTo>
                      <a:pt x="2836" y="1418"/>
                    </a:lnTo>
                    <a:lnTo>
                      <a:pt x="2458" y="1418"/>
                    </a:lnTo>
                    <a:cubicBezTo>
                      <a:pt x="1891" y="1418"/>
                      <a:pt x="1418" y="1891"/>
                      <a:pt x="1418" y="2490"/>
                    </a:cubicBezTo>
                    <a:lnTo>
                      <a:pt x="1418" y="2836"/>
                    </a:lnTo>
                    <a:lnTo>
                      <a:pt x="347" y="2836"/>
                    </a:lnTo>
                    <a:cubicBezTo>
                      <a:pt x="158" y="2836"/>
                      <a:pt x="1" y="2994"/>
                      <a:pt x="1" y="3183"/>
                    </a:cubicBezTo>
                    <a:cubicBezTo>
                      <a:pt x="1" y="3372"/>
                      <a:pt x="158" y="3529"/>
                      <a:pt x="347" y="3529"/>
                    </a:cubicBezTo>
                    <a:lnTo>
                      <a:pt x="1418" y="3529"/>
                    </a:lnTo>
                    <a:lnTo>
                      <a:pt x="1418" y="4254"/>
                    </a:lnTo>
                    <a:lnTo>
                      <a:pt x="347" y="4254"/>
                    </a:lnTo>
                    <a:cubicBezTo>
                      <a:pt x="158" y="4254"/>
                      <a:pt x="1" y="4411"/>
                      <a:pt x="1" y="4600"/>
                    </a:cubicBezTo>
                    <a:cubicBezTo>
                      <a:pt x="1" y="4821"/>
                      <a:pt x="158" y="4978"/>
                      <a:pt x="347" y="4978"/>
                    </a:cubicBezTo>
                    <a:lnTo>
                      <a:pt x="1418" y="4978"/>
                    </a:lnTo>
                    <a:lnTo>
                      <a:pt x="1418" y="5672"/>
                    </a:lnTo>
                    <a:lnTo>
                      <a:pt x="347" y="5672"/>
                    </a:lnTo>
                    <a:cubicBezTo>
                      <a:pt x="158" y="5672"/>
                      <a:pt x="1" y="5829"/>
                      <a:pt x="1" y="6018"/>
                    </a:cubicBezTo>
                    <a:cubicBezTo>
                      <a:pt x="1" y="6239"/>
                      <a:pt x="158" y="6396"/>
                      <a:pt x="347" y="6396"/>
                    </a:cubicBezTo>
                    <a:lnTo>
                      <a:pt x="1418" y="6396"/>
                    </a:lnTo>
                    <a:lnTo>
                      <a:pt x="1418" y="7089"/>
                    </a:lnTo>
                    <a:lnTo>
                      <a:pt x="347" y="7089"/>
                    </a:lnTo>
                    <a:cubicBezTo>
                      <a:pt x="158" y="7089"/>
                      <a:pt x="1" y="7247"/>
                      <a:pt x="1" y="7436"/>
                    </a:cubicBezTo>
                    <a:cubicBezTo>
                      <a:pt x="1" y="7656"/>
                      <a:pt x="158" y="7814"/>
                      <a:pt x="347" y="7814"/>
                    </a:cubicBezTo>
                    <a:lnTo>
                      <a:pt x="1418" y="7814"/>
                    </a:lnTo>
                    <a:lnTo>
                      <a:pt x="1418" y="8507"/>
                    </a:lnTo>
                    <a:lnTo>
                      <a:pt x="347" y="8507"/>
                    </a:lnTo>
                    <a:cubicBezTo>
                      <a:pt x="158" y="8507"/>
                      <a:pt x="1" y="8665"/>
                      <a:pt x="1" y="8854"/>
                    </a:cubicBezTo>
                    <a:cubicBezTo>
                      <a:pt x="1" y="9074"/>
                      <a:pt x="158" y="9232"/>
                      <a:pt x="347" y="9232"/>
                    </a:cubicBezTo>
                    <a:lnTo>
                      <a:pt x="1418" y="9232"/>
                    </a:lnTo>
                    <a:lnTo>
                      <a:pt x="1418" y="9578"/>
                    </a:lnTo>
                    <a:cubicBezTo>
                      <a:pt x="1418" y="10177"/>
                      <a:pt x="1891" y="10618"/>
                      <a:pt x="2458" y="10618"/>
                    </a:cubicBezTo>
                    <a:lnTo>
                      <a:pt x="2836" y="10618"/>
                    </a:lnTo>
                    <a:lnTo>
                      <a:pt x="2836" y="11689"/>
                    </a:lnTo>
                    <a:cubicBezTo>
                      <a:pt x="2836" y="11878"/>
                      <a:pt x="2994" y="12036"/>
                      <a:pt x="3183" y="12036"/>
                    </a:cubicBezTo>
                    <a:cubicBezTo>
                      <a:pt x="3372" y="12036"/>
                      <a:pt x="3529" y="11878"/>
                      <a:pt x="3529" y="11689"/>
                    </a:cubicBezTo>
                    <a:lnTo>
                      <a:pt x="3529" y="10618"/>
                    </a:lnTo>
                    <a:lnTo>
                      <a:pt x="4254" y="10618"/>
                    </a:lnTo>
                    <a:lnTo>
                      <a:pt x="4254" y="11689"/>
                    </a:lnTo>
                    <a:cubicBezTo>
                      <a:pt x="4254" y="11878"/>
                      <a:pt x="4411" y="12036"/>
                      <a:pt x="4600" y="12036"/>
                    </a:cubicBezTo>
                    <a:cubicBezTo>
                      <a:pt x="4789" y="12036"/>
                      <a:pt x="4947" y="11878"/>
                      <a:pt x="4947" y="11689"/>
                    </a:cubicBezTo>
                    <a:lnTo>
                      <a:pt x="4947" y="10618"/>
                    </a:lnTo>
                    <a:lnTo>
                      <a:pt x="5672" y="10618"/>
                    </a:lnTo>
                    <a:lnTo>
                      <a:pt x="5672" y="11689"/>
                    </a:lnTo>
                    <a:cubicBezTo>
                      <a:pt x="5672" y="11878"/>
                      <a:pt x="5829" y="12036"/>
                      <a:pt x="6018" y="12036"/>
                    </a:cubicBezTo>
                    <a:cubicBezTo>
                      <a:pt x="6207" y="12036"/>
                      <a:pt x="6365" y="11878"/>
                      <a:pt x="6365" y="11689"/>
                    </a:cubicBezTo>
                    <a:lnTo>
                      <a:pt x="6365" y="10618"/>
                    </a:lnTo>
                    <a:lnTo>
                      <a:pt x="7089" y="10618"/>
                    </a:lnTo>
                    <a:lnTo>
                      <a:pt x="7089" y="11689"/>
                    </a:lnTo>
                    <a:cubicBezTo>
                      <a:pt x="7089" y="11878"/>
                      <a:pt x="7247" y="12036"/>
                      <a:pt x="7436" y="12036"/>
                    </a:cubicBezTo>
                    <a:cubicBezTo>
                      <a:pt x="7625" y="12036"/>
                      <a:pt x="7782" y="11878"/>
                      <a:pt x="7782" y="11689"/>
                    </a:cubicBezTo>
                    <a:lnTo>
                      <a:pt x="7782" y="10618"/>
                    </a:lnTo>
                    <a:lnTo>
                      <a:pt x="8507" y="10618"/>
                    </a:lnTo>
                    <a:lnTo>
                      <a:pt x="8507" y="11689"/>
                    </a:lnTo>
                    <a:cubicBezTo>
                      <a:pt x="8507" y="11878"/>
                      <a:pt x="8665" y="12036"/>
                      <a:pt x="8854" y="12036"/>
                    </a:cubicBezTo>
                    <a:cubicBezTo>
                      <a:pt x="9043" y="12036"/>
                      <a:pt x="9200" y="11878"/>
                      <a:pt x="9200" y="11689"/>
                    </a:cubicBezTo>
                    <a:lnTo>
                      <a:pt x="9200" y="10618"/>
                    </a:lnTo>
                    <a:lnTo>
                      <a:pt x="9547" y="10618"/>
                    </a:lnTo>
                    <a:cubicBezTo>
                      <a:pt x="10145" y="10618"/>
                      <a:pt x="10618" y="10177"/>
                      <a:pt x="10618" y="9578"/>
                    </a:cubicBezTo>
                    <a:lnTo>
                      <a:pt x="10618" y="9232"/>
                    </a:lnTo>
                    <a:lnTo>
                      <a:pt x="11689" y="9232"/>
                    </a:lnTo>
                    <a:cubicBezTo>
                      <a:pt x="11878" y="9232"/>
                      <a:pt x="12036" y="9074"/>
                      <a:pt x="12036" y="8854"/>
                    </a:cubicBezTo>
                    <a:cubicBezTo>
                      <a:pt x="12036" y="8665"/>
                      <a:pt x="11878" y="8507"/>
                      <a:pt x="11689" y="8507"/>
                    </a:cubicBezTo>
                    <a:lnTo>
                      <a:pt x="10618" y="8507"/>
                    </a:lnTo>
                    <a:lnTo>
                      <a:pt x="10618" y="7814"/>
                    </a:lnTo>
                    <a:lnTo>
                      <a:pt x="11689" y="7814"/>
                    </a:lnTo>
                    <a:cubicBezTo>
                      <a:pt x="11878" y="7814"/>
                      <a:pt x="12036" y="7656"/>
                      <a:pt x="12036" y="7436"/>
                    </a:cubicBezTo>
                    <a:cubicBezTo>
                      <a:pt x="12036" y="7247"/>
                      <a:pt x="11878" y="7089"/>
                      <a:pt x="11689" y="7089"/>
                    </a:cubicBezTo>
                    <a:lnTo>
                      <a:pt x="10618" y="7089"/>
                    </a:lnTo>
                    <a:lnTo>
                      <a:pt x="10618" y="6396"/>
                    </a:lnTo>
                    <a:lnTo>
                      <a:pt x="11689" y="6396"/>
                    </a:lnTo>
                    <a:cubicBezTo>
                      <a:pt x="11878" y="6396"/>
                      <a:pt x="12036" y="6239"/>
                      <a:pt x="12036" y="6018"/>
                    </a:cubicBezTo>
                    <a:cubicBezTo>
                      <a:pt x="12036" y="5829"/>
                      <a:pt x="11878" y="5672"/>
                      <a:pt x="11689" y="5672"/>
                    </a:cubicBezTo>
                    <a:lnTo>
                      <a:pt x="10618" y="5672"/>
                    </a:lnTo>
                    <a:lnTo>
                      <a:pt x="10618" y="4978"/>
                    </a:lnTo>
                    <a:lnTo>
                      <a:pt x="11689" y="4978"/>
                    </a:lnTo>
                    <a:cubicBezTo>
                      <a:pt x="11878" y="4978"/>
                      <a:pt x="12036" y="4821"/>
                      <a:pt x="12036" y="4600"/>
                    </a:cubicBezTo>
                    <a:cubicBezTo>
                      <a:pt x="12036" y="4411"/>
                      <a:pt x="11878" y="4254"/>
                      <a:pt x="11689" y="4254"/>
                    </a:cubicBezTo>
                    <a:lnTo>
                      <a:pt x="10618" y="4254"/>
                    </a:lnTo>
                    <a:lnTo>
                      <a:pt x="10618" y="3529"/>
                    </a:lnTo>
                    <a:lnTo>
                      <a:pt x="11689" y="3529"/>
                    </a:lnTo>
                    <a:cubicBezTo>
                      <a:pt x="11878" y="3529"/>
                      <a:pt x="12036" y="3372"/>
                      <a:pt x="12036" y="3183"/>
                    </a:cubicBezTo>
                    <a:cubicBezTo>
                      <a:pt x="12036" y="2994"/>
                      <a:pt x="11878" y="2836"/>
                      <a:pt x="11689" y="2836"/>
                    </a:cubicBezTo>
                    <a:lnTo>
                      <a:pt x="10618" y="2836"/>
                    </a:lnTo>
                    <a:lnTo>
                      <a:pt x="10618" y="2490"/>
                    </a:lnTo>
                    <a:cubicBezTo>
                      <a:pt x="10618" y="1891"/>
                      <a:pt x="10145" y="1418"/>
                      <a:pt x="9547" y="1418"/>
                    </a:cubicBezTo>
                    <a:lnTo>
                      <a:pt x="9200" y="1418"/>
                    </a:lnTo>
                    <a:lnTo>
                      <a:pt x="9200" y="347"/>
                    </a:lnTo>
                    <a:cubicBezTo>
                      <a:pt x="9200" y="158"/>
                      <a:pt x="9043" y="1"/>
                      <a:pt x="8854" y="1"/>
                    </a:cubicBezTo>
                    <a:cubicBezTo>
                      <a:pt x="8665" y="1"/>
                      <a:pt x="8507" y="158"/>
                      <a:pt x="8507" y="347"/>
                    </a:cubicBezTo>
                    <a:lnTo>
                      <a:pt x="8507" y="1418"/>
                    </a:lnTo>
                    <a:lnTo>
                      <a:pt x="7782" y="1418"/>
                    </a:lnTo>
                    <a:lnTo>
                      <a:pt x="7782" y="347"/>
                    </a:lnTo>
                    <a:cubicBezTo>
                      <a:pt x="7782" y="158"/>
                      <a:pt x="7625" y="1"/>
                      <a:pt x="7436" y="1"/>
                    </a:cubicBezTo>
                    <a:cubicBezTo>
                      <a:pt x="7247" y="1"/>
                      <a:pt x="7089" y="158"/>
                      <a:pt x="7089" y="347"/>
                    </a:cubicBezTo>
                    <a:lnTo>
                      <a:pt x="7089" y="1418"/>
                    </a:lnTo>
                    <a:lnTo>
                      <a:pt x="6365" y="1418"/>
                    </a:lnTo>
                    <a:lnTo>
                      <a:pt x="6365" y="347"/>
                    </a:lnTo>
                    <a:cubicBezTo>
                      <a:pt x="6365" y="158"/>
                      <a:pt x="6207" y="1"/>
                      <a:pt x="6018" y="1"/>
                    </a:cubicBezTo>
                    <a:cubicBezTo>
                      <a:pt x="5829" y="1"/>
                      <a:pt x="5672" y="158"/>
                      <a:pt x="5672" y="347"/>
                    </a:cubicBezTo>
                    <a:lnTo>
                      <a:pt x="5672" y="1418"/>
                    </a:lnTo>
                    <a:lnTo>
                      <a:pt x="4947" y="1418"/>
                    </a:lnTo>
                    <a:lnTo>
                      <a:pt x="4947" y="347"/>
                    </a:lnTo>
                    <a:cubicBezTo>
                      <a:pt x="4947" y="158"/>
                      <a:pt x="4789" y="1"/>
                      <a:pt x="4600" y="1"/>
                    </a:cubicBezTo>
                    <a:cubicBezTo>
                      <a:pt x="4411" y="1"/>
                      <a:pt x="4254" y="158"/>
                      <a:pt x="4254" y="347"/>
                    </a:cubicBezTo>
                    <a:lnTo>
                      <a:pt x="4254" y="1418"/>
                    </a:lnTo>
                    <a:lnTo>
                      <a:pt x="3529" y="1418"/>
                    </a:lnTo>
                    <a:lnTo>
                      <a:pt x="3529" y="347"/>
                    </a:lnTo>
                    <a:cubicBezTo>
                      <a:pt x="3529" y="158"/>
                      <a:pt x="3372" y="1"/>
                      <a:pt x="3183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15;p71"/>
              <p:cNvSpPr/>
              <p:nvPr/>
            </p:nvSpPr>
            <p:spPr>
              <a:xfrm>
                <a:off x="-44369750" y="33178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716;p71"/>
              <p:cNvSpPr/>
              <p:nvPr/>
            </p:nvSpPr>
            <p:spPr>
              <a:xfrm>
                <a:off x="-44411500" y="3275325"/>
                <a:ext cx="100825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96" extrusionOk="0">
                    <a:moveTo>
                      <a:pt x="2017" y="1008"/>
                    </a:moveTo>
                    <a:cubicBezTo>
                      <a:pt x="2615" y="1008"/>
                      <a:pt x="3088" y="1481"/>
                      <a:pt x="3088" y="2048"/>
                    </a:cubicBezTo>
                    <a:cubicBezTo>
                      <a:pt x="3088" y="2647"/>
                      <a:pt x="2615" y="3119"/>
                      <a:pt x="2017" y="3119"/>
                    </a:cubicBezTo>
                    <a:cubicBezTo>
                      <a:pt x="1418" y="3119"/>
                      <a:pt x="945" y="2647"/>
                      <a:pt x="945" y="2048"/>
                    </a:cubicBezTo>
                    <a:cubicBezTo>
                      <a:pt x="945" y="1481"/>
                      <a:pt x="1418" y="1008"/>
                      <a:pt x="2017" y="1008"/>
                    </a:cubicBezTo>
                    <a:close/>
                    <a:moveTo>
                      <a:pt x="1670" y="0"/>
                    </a:moveTo>
                    <a:lnTo>
                      <a:pt x="1670" y="126"/>
                    </a:lnTo>
                    <a:cubicBezTo>
                      <a:pt x="1670" y="284"/>
                      <a:pt x="1576" y="410"/>
                      <a:pt x="1418" y="441"/>
                    </a:cubicBezTo>
                    <a:cubicBezTo>
                      <a:pt x="1229" y="536"/>
                      <a:pt x="1040" y="630"/>
                      <a:pt x="882" y="756"/>
                    </a:cubicBezTo>
                    <a:cubicBezTo>
                      <a:pt x="809" y="811"/>
                      <a:pt x="725" y="845"/>
                      <a:pt x="643" y="845"/>
                    </a:cubicBezTo>
                    <a:cubicBezTo>
                      <a:pt x="584" y="845"/>
                      <a:pt x="526" y="828"/>
                      <a:pt x="473" y="788"/>
                    </a:cubicBezTo>
                    <a:lnTo>
                      <a:pt x="347" y="725"/>
                    </a:lnTo>
                    <a:lnTo>
                      <a:pt x="0" y="1324"/>
                    </a:lnTo>
                    <a:lnTo>
                      <a:pt x="126" y="1387"/>
                    </a:lnTo>
                    <a:cubicBezTo>
                      <a:pt x="252" y="1481"/>
                      <a:pt x="315" y="1639"/>
                      <a:pt x="284" y="1733"/>
                    </a:cubicBezTo>
                    <a:cubicBezTo>
                      <a:pt x="252" y="1985"/>
                      <a:pt x="252" y="2143"/>
                      <a:pt x="284" y="2363"/>
                    </a:cubicBezTo>
                    <a:cubicBezTo>
                      <a:pt x="315" y="2521"/>
                      <a:pt x="252" y="2647"/>
                      <a:pt x="126" y="2741"/>
                    </a:cubicBezTo>
                    <a:lnTo>
                      <a:pt x="0" y="2804"/>
                    </a:lnTo>
                    <a:lnTo>
                      <a:pt x="347" y="3403"/>
                    </a:lnTo>
                    <a:lnTo>
                      <a:pt x="473" y="3308"/>
                    </a:lnTo>
                    <a:cubicBezTo>
                      <a:pt x="518" y="3286"/>
                      <a:pt x="566" y="3276"/>
                      <a:pt x="616" y="3276"/>
                    </a:cubicBezTo>
                    <a:cubicBezTo>
                      <a:pt x="707" y="3276"/>
                      <a:pt x="801" y="3310"/>
                      <a:pt x="882" y="3371"/>
                    </a:cubicBezTo>
                    <a:cubicBezTo>
                      <a:pt x="1040" y="3529"/>
                      <a:pt x="1229" y="3592"/>
                      <a:pt x="1418" y="3686"/>
                    </a:cubicBezTo>
                    <a:cubicBezTo>
                      <a:pt x="1576" y="3718"/>
                      <a:pt x="1670" y="3875"/>
                      <a:pt x="1670" y="4001"/>
                    </a:cubicBezTo>
                    <a:lnTo>
                      <a:pt x="1670" y="4096"/>
                    </a:lnTo>
                    <a:lnTo>
                      <a:pt x="2363" y="4096"/>
                    </a:lnTo>
                    <a:lnTo>
                      <a:pt x="2363" y="4001"/>
                    </a:lnTo>
                    <a:cubicBezTo>
                      <a:pt x="2363" y="3844"/>
                      <a:pt x="2458" y="3718"/>
                      <a:pt x="2615" y="3686"/>
                    </a:cubicBezTo>
                    <a:cubicBezTo>
                      <a:pt x="2804" y="3592"/>
                      <a:pt x="2993" y="3466"/>
                      <a:pt x="3151" y="3371"/>
                    </a:cubicBezTo>
                    <a:cubicBezTo>
                      <a:pt x="3232" y="3310"/>
                      <a:pt x="3327" y="3276"/>
                      <a:pt x="3417" y="3276"/>
                    </a:cubicBezTo>
                    <a:cubicBezTo>
                      <a:pt x="3467" y="3276"/>
                      <a:pt x="3516" y="3286"/>
                      <a:pt x="3560" y="3308"/>
                    </a:cubicBezTo>
                    <a:lnTo>
                      <a:pt x="3686" y="3403"/>
                    </a:lnTo>
                    <a:lnTo>
                      <a:pt x="4033" y="2804"/>
                    </a:lnTo>
                    <a:lnTo>
                      <a:pt x="3907" y="2741"/>
                    </a:lnTo>
                    <a:cubicBezTo>
                      <a:pt x="3781" y="2647"/>
                      <a:pt x="3718" y="2489"/>
                      <a:pt x="3749" y="2363"/>
                    </a:cubicBezTo>
                    <a:cubicBezTo>
                      <a:pt x="3781" y="2143"/>
                      <a:pt x="3781" y="1985"/>
                      <a:pt x="3749" y="1733"/>
                    </a:cubicBezTo>
                    <a:cubicBezTo>
                      <a:pt x="3718" y="1576"/>
                      <a:pt x="3781" y="1481"/>
                      <a:pt x="3907" y="1387"/>
                    </a:cubicBezTo>
                    <a:lnTo>
                      <a:pt x="4033" y="1324"/>
                    </a:lnTo>
                    <a:lnTo>
                      <a:pt x="3686" y="725"/>
                    </a:lnTo>
                    <a:lnTo>
                      <a:pt x="3560" y="788"/>
                    </a:lnTo>
                    <a:cubicBezTo>
                      <a:pt x="3502" y="832"/>
                      <a:pt x="3437" y="855"/>
                      <a:pt x="3371" y="855"/>
                    </a:cubicBezTo>
                    <a:cubicBezTo>
                      <a:pt x="3295" y="855"/>
                      <a:pt x="3218" y="824"/>
                      <a:pt x="3151" y="756"/>
                    </a:cubicBezTo>
                    <a:cubicBezTo>
                      <a:pt x="2993" y="599"/>
                      <a:pt x="2804" y="536"/>
                      <a:pt x="2615" y="441"/>
                    </a:cubicBezTo>
                    <a:cubicBezTo>
                      <a:pt x="2458" y="410"/>
                      <a:pt x="2363" y="252"/>
                      <a:pt x="2363" y="126"/>
                    </a:cubicBezTo>
                    <a:lnTo>
                      <a:pt x="2363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Групувати 44"/>
          <p:cNvGrpSpPr/>
          <p:nvPr/>
        </p:nvGrpSpPr>
        <p:grpSpPr>
          <a:xfrm>
            <a:off x="6075434" y="3807967"/>
            <a:ext cx="6106603" cy="829073"/>
            <a:chOff x="6075434" y="3769867"/>
            <a:chExt cx="6106603" cy="829073"/>
          </a:xfrm>
        </p:grpSpPr>
        <p:sp>
          <p:nvSpPr>
            <p:cNvPr id="15" name="Прямокутник 14"/>
            <p:cNvSpPr/>
            <p:nvPr/>
          </p:nvSpPr>
          <p:spPr>
            <a:xfrm>
              <a:off x="6630397" y="3769867"/>
              <a:ext cx="5551640" cy="829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uk-UA"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комунальних послуг та енергоносіїв – </a:t>
              </a:r>
              <a:r>
                <a:rPr lang="uk-UA" sz="1400" b="1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206,6</a:t>
              </a:r>
              <a:endPara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4000"/>
                </a:lnSpc>
              </a:pPr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Утеплення (ЗДО № 8, № 23, № 45, № 47, № 48, СЗОШ № 1) по кредиту НЕФКО – </a:t>
              </a:r>
              <a:r>
                <a:rPr lang="uk-UA" sz="14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50,8 </a:t>
              </a:r>
              <a:endParaRPr lang="uk-UA" sz="12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9624;p69"/>
            <p:cNvSpPr/>
            <p:nvPr/>
          </p:nvSpPr>
          <p:spPr>
            <a:xfrm>
              <a:off x="6075434" y="3912731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2665" h="12698" extrusionOk="0">
                  <a:moveTo>
                    <a:pt x="9200" y="883"/>
                  </a:moveTo>
                  <a:lnTo>
                    <a:pt x="9200" y="1702"/>
                  </a:lnTo>
                  <a:lnTo>
                    <a:pt x="3403" y="1702"/>
                  </a:lnTo>
                  <a:lnTo>
                    <a:pt x="3403" y="883"/>
                  </a:lnTo>
                  <a:close/>
                  <a:moveTo>
                    <a:pt x="4222" y="3340"/>
                  </a:moveTo>
                  <a:lnTo>
                    <a:pt x="4222" y="4191"/>
                  </a:lnTo>
                  <a:lnTo>
                    <a:pt x="3403" y="4191"/>
                  </a:lnTo>
                  <a:lnTo>
                    <a:pt x="3403" y="3340"/>
                  </a:lnTo>
                  <a:close/>
                  <a:moveTo>
                    <a:pt x="6711" y="3340"/>
                  </a:moveTo>
                  <a:lnTo>
                    <a:pt x="6711" y="4191"/>
                  </a:lnTo>
                  <a:lnTo>
                    <a:pt x="5892" y="4191"/>
                  </a:lnTo>
                  <a:lnTo>
                    <a:pt x="5892" y="3340"/>
                  </a:lnTo>
                  <a:close/>
                  <a:moveTo>
                    <a:pt x="9200" y="3340"/>
                  </a:moveTo>
                  <a:lnTo>
                    <a:pt x="9200" y="4191"/>
                  </a:lnTo>
                  <a:lnTo>
                    <a:pt x="8349" y="4191"/>
                  </a:lnTo>
                  <a:lnTo>
                    <a:pt x="8349" y="3340"/>
                  </a:lnTo>
                  <a:close/>
                  <a:moveTo>
                    <a:pt x="4222" y="5010"/>
                  </a:moveTo>
                  <a:lnTo>
                    <a:pt x="4222" y="5829"/>
                  </a:lnTo>
                  <a:lnTo>
                    <a:pt x="3403" y="5829"/>
                  </a:lnTo>
                  <a:lnTo>
                    <a:pt x="3403" y="5010"/>
                  </a:lnTo>
                  <a:close/>
                  <a:moveTo>
                    <a:pt x="6711" y="5010"/>
                  </a:moveTo>
                  <a:lnTo>
                    <a:pt x="6711" y="5829"/>
                  </a:lnTo>
                  <a:lnTo>
                    <a:pt x="5892" y="5829"/>
                  </a:lnTo>
                  <a:lnTo>
                    <a:pt x="5892" y="5010"/>
                  </a:lnTo>
                  <a:close/>
                  <a:moveTo>
                    <a:pt x="9200" y="5010"/>
                  </a:moveTo>
                  <a:lnTo>
                    <a:pt x="9200" y="5829"/>
                  </a:lnTo>
                  <a:lnTo>
                    <a:pt x="8349" y="5829"/>
                  </a:lnTo>
                  <a:lnTo>
                    <a:pt x="8349" y="5010"/>
                  </a:lnTo>
                  <a:close/>
                  <a:moveTo>
                    <a:pt x="4222" y="6648"/>
                  </a:moveTo>
                  <a:lnTo>
                    <a:pt x="4222" y="7499"/>
                  </a:lnTo>
                  <a:lnTo>
                    <a:pt x="3403" y="7499"/>
                  </a:lnTo>
                  <a:lnTo>
                    <a:pt x="3403" y="6648"/>
                  </a:lnTo>
                  <a:close/>
                  <a:moveTo>
                    <a:pt x="6711" y="6648"/>
                  </a:moveTo>
                  <a:lnTo>
                    <a:pt x="6711" y="7499"/>
                  </a:lnTo>
                  <a:lnTo>
                    <a:pt x="5892" y="7499"/>
                  </a:lnTo>
                  <a:lnTo>
                    <a:pt x="5892" y="6648"/>
                  </a:lnTo>
                  <a:close/>
                  <a:moveTo>
                    <a:pt x="9200" y="6648"/>
                  </a:moveTo>
                  <a:lnTo>
                    <a:pt x="9200" y="7499"/>
                  </a:lnTo>
                  <a:lnTo>
                    <a:pt x="8349" y="7499"/>
                  </a:lnTo>
                  <a:lnTo>
                    <a:pt x="8349" y="6648"/>
                  </a:lnTo>
                  <a:close/>
                  <a:moveTo>
                    <a:pt x="1733" y="9137"/>
                  </a:moveTo>
                  <a:lnTo>
                    <a:pt x="1733" y="11909"/>
                  </a:lnTo>
                  <a:lnTo>
                    <a:pt x="819" y="11909"/>
                  </a:lnTo>
                  <a:lnTo>
                    <a:pt x="819" y="9137"/>
                  </a:lnTo>
                  <a:close/>
                  <a:moveTo>
                    <a:pt x="5892" y="9137"/>
                  </a:moveTo>
                  <a:lnTo>
                    <a:pt x="5892" y="11909"/>
                  </a:lnTo>
                  <a:lnTo>
                    <a:pt x="4222" y="11909"/>
                  </a:lnTo>
                  <a:lnTo>
                    <a:pt x="4222" y="9137"/>
                  </a:lnTo>
                  <a:close/>
                  <a:moveTo>
                    <a:pt x="8349" y="9137"/>
                  </a:moveTo>
                  <a:lnTo>
                    <a:pt x="8349" y="11909"/>
                  </a:lnTo>
                  <a:lnTo>
                    <a:pt x="6711" y="11909"/>
                  </a:lnTo>
                  <a:lnTo>
                    <a:pt x="6711" y="9137"/>
                  </a:lnTo>
                  <a:close/>
                  <a:moveTo>
                    <a:pt x="11783" y="9137"/>
                  </a:moveTo>
                  <a:lnTo>
                    <a:pt x="11783" y="11909"/>
                  </a:lnTo>
                  <a:lnTo>
                    <a:pt x="10806" y="11909"/>
                  </a:lnTo>
                  <a:lnTo>
                    <a:pt x="10806" y="9137"/>
                  </a:lnTo>
                  <a:close/>
                  <a:moveTo>
                    <a:pt x="2993" y="1"/>
                  </a:moveTo>
                  <a:cubicBezTo>
                    <a:pt x="2773" y="1"/>
                    <a:pt x="2615" y="190"/>
                    <a:pt x="2615" y="410"/>
                  </a:cubicBezTo>
                  <a:lnTo>
                    <a:pt x="2615" y="1670"/>
                  </a:lnTo>
                  <a:lnTo>
                    <a:pt x="2206" y="1670"/>
                  </a:lnTo>
                  <a:cubicBezTo>
                    <a:pt x="1985" y="1670"/>
                    <a:pt x="1796" y="1859"/>
                    <a:pt x="1796" y="2080"/>
                  </a:cubicBezTo>
                  <a:lnTo>
                    <a:pt x="1796" y="8318"/>
                  </a:lnTo>
                  <a:lnTo>
                    <a:pt x="410" y="8318"/>
                  </a:lnTo>
                  <a:cubicBezTo>
                    <a:pt x="158" y="8318"/>
                    <a:pt x="0" y="8507"/>
                    <a:pt x="0" y="8696"/>
                  </a:cubicBezTo>
                  <a:lnTo>
                    <a:pt x="0" y="12287"/>
                  </a:lnTo>
                  <a:cubicBezTo>
                    <a:pt x="0" y="12540"/>
                    <a:pt x="221" y="12697"/>
                    <a:pt x="410" y="12697"/>
                  </a:cubicBezTo>
                  <a:lnTo>
                    <a:pt x="12256" y="12697"/>
                  </a:lnTo>
                  <a:cubicBezTo>
                    <a:pt x="12508" y="12697"/>
                    <a:pt x="12665" y="12477"/>
                    <a:pt x="12665" y="12287"/>
                  </a:cubicBezTo>
                  <a:lnTo>
                    <a:pt x="12665" y="8696"/>
                  </a:lnTo>
                  <a:cubicBezTo>
                    <a:pt x="12602" y="8475"/>
                    <a:pt x="12445" y="8318"/>
                    <a:pt x="12224" y="8318"/>
                  </a:cubicBezTo>
                  <a:lnTo>
                    <a:pt x="10838" y="8318"/>
                  </a:lnTo>
                  <a:lnTo>
                    <a:pt x="10838" y="2080"/>
                  </a:lnTo>
                  <a:cubicBezTo>
                    <a:pt x="10838" y="1859"/>
                    <a:pt x="10649" y="1670"/>
                    <a:pt x="10460" y="1670"/>
                  </a:cubicBezTo>
                  <a:lnTo>
                    <a:pt x="10019" y="1670"/>
                  </a:lnTo>
                  <a:lnTo>
                    <a:pt x="10019" y="410"/>
                  </a:lnTo>
                  <a:cubicBezTo>
                    <a:pt x="10019" y="158"/>
                    <a:pt x="9830" y="1"/>
                    <a:pt x="9609" y="1"/>
                  </a:cubicBezTo>
                  <a:close/>
                </a:path>
              </a:pathLst>
            </a:custGeom>
            <a:solidFill>
              <a:srgbClr val="FF5050"/>
            </a:solidFill>
            <a:ln>
              <a:solidFill>
                <a:srgbClr val="C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6048829" y="529517"/>
            <a:ext cx="6152696" cy="1014380"/>
            <a:chOff x="6039304" y="329492"/>
            <a:chExt cx="6152696" cy="1014380"/>
          </a:xfrm>
        </p:grpSpPr>
        <p:sp>
          <p:nvSpPr>
            <p:cNvPr id="93" name="TextBox 92"/>
            <p:cNvSpPr txBox="1"/>
            <p:nvPr/>
          </p:nvSpPr>
          <p:spPr>
            <a:xfrm>
              <a:off x="6623213" y="329492"/>
              <a:ext cx="5568787" cy="1014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Дошкільна освіта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608,2 </a:t>
              </a:r>
            </a:p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Загальна середня освіта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1 172,8</a:t>
              </a:r>
            </a:p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Позашкільна освіта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35,3</a:t>
              </a: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uk-UA" sz="1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Професійно-технічна освіта – </a:t>
              </a:r>
              <a:r>
                <a:rPr lang="uk-UA" sz="14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186,5</a:t>
              </a:r>
              <a:endParaRPr lang="uk-UA" sz="1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oogle Shape;10986;p72"/>
            <p:cNvGrpSpPr/>
            <p:nvPr/>
          </p:nvGrpSpPr>
          <p:grpSpPr>
            <a:xfrm>
              <a:off x="6039304" y="584682"/>
              <a:ext cx="504000" cy="504000"/>
              <a:chOff x="-40378075" y="3267450"/>
              <a:chExt cx="317425" cy="289075"/>
            </a:xfrm>
            <a:solidFill>
              <a:srgbClr val="FF5050"/>
            </a:solidFill>
          </p:grpSpPr>
          <p:sp>
            <p:nvSpPr>
              <p:cNvPr id="111" name="Google Shape;10987;p72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988;p72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0989;p72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0990;p72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grpFill/>
              <a:ln>
                <a:solidFill>
                  <a:srgbClr val="C0000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07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959725" y="1246238"/>
            <a:ext cx="478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та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пріоритети (млн грн):</a:t>
            </a:r>
          </a:p>
        </p:txBody>
      </p:sp>
      <p:graphicFrame>
        <p:nvGraphicFramePr>
          <p:cNvPr id="63" name="Діаграма 62"/>
          <p:cNvGraphicFramePr/>
          <p:nvPr>
            <p:extLst>
              <p:ext uri="{D42A27DB-BD31-4B8C-83A1-F6EECF244321}">
                <p14:modId xmlns:p14="http://schemas.microsoft.com/office/powerpoint/2010/main" val="86878516"/>
              </p:ext>
            </p:extLst>
          </p:nvPr>
        </p:nvGraphicFramePr>
        <p:xfrm>
          <a:off x="53414" y="1515207"/>
          <a:ext cx="5705331" cy="5498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5958417" y="2170451"/>
            <a:ext cx="6242492" cy="1561901"/>
            <a:chOff x="5947400" y="1990363"/>
            <a:chExt cx="6242492" cy="1561901"/>
          </a:xfrm>
        </p:grpSpPr>
        <p:sp>
          <p:nvSpPr>
            <p:cNvPr id="12" name="TextBox 11"/>
            <p:cNvSpPr txBox="1"/>
            <p:nvPr/>
          </p:nvSpPr>
          <p:spPr>
            <a:xfrm>
              <a:off x="6539509" y="1990363"/>
              <a:ext cx="56439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Пільговий відпуск лікарських засобів за рецептами лікарів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just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Медикаментозна підтримка дітей громади, хворих на цукровий діабет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2,0 </a:t>
              </a:r>
            </a:p>
            <a:p>
              <a:pPr algn="just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Відшкодування вартості лікарських засобів для амбулаторної хіміотерапії хворих на </a:t>
              </a: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гормонозалежний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рак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0,8</a:t>
              </a:r>
            </a:p>
          </p:txBody>
        </p:sp>
        <p:grpSp>
          <p:nvGrpSpPr>
            <p:cNvPr id="85" name="Google Shape;11721;p74"/>
            <p:cNvGrpSpPr/>
            <p:nvPr/>
          </p:nvGrpSpPr>
          <p:grpSpPr>
            <a:xfrm>
              <a:off x="5947400" y="2135099"/>
              <a:ext cx="540000" cy="648000"/>
              <a:chOff x="-24694925" y="3518700"/>
              <a:chExt cx="242625" cy="296175"/>
            </a:xfrm>
          </p:grpSpPr>
          <p:sp>
            <p:nvSpPr>
              <p:cNvPr id="86" name="Google Shape;11722;p74"/>
              <p:cNvSpPr/>
              <p:nvPr/>
            </p:nvSpPr>
            <p:spPr>
              <a:xfrm>
                <a:off x="-24694925" y="3572250"/>
                <a:ext cx="104000" cy="1126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06" extrusionOk="0">
                    <a:moveTo>
                      <a:pt x="2080" y="1"/>
                    </a:moveTo>
                    <a:cubicBezTo>
                      <a:pt x="946" y="1"/>
                      <a:pt x="1" y="946"/>
                      <a:pt x="1" y="2080"/>
                    </a:cubicBezTo>
                    <a:lnTo>
                      <a:pt x="1" y="4506"/>
                    </a:lnTo>
                    <a:lnTo>
                      <a:pt x="4160" y="4506"/>
                    </a:lnTo>
                    <a:lnTo>
                      <a:pt x="4160" y="2080"/>
                    </a:lnTo>
                    <a:cubicBezTo>
                      <a:pt x="4160" y="946"/>
                      <a:pt x="3214" y="1"/>
                      <a:pt x="208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1723;p74"/>
              <p:cNvSpPr/>
              <p:nvPr/>
            </p:nvSpPr>
            <p:spPr>
              <a:xfrm>
                <a:off x="-24556300" y="3648650"/>
                <a:ext cx="104000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38" extrusionOk="0">
                    <a:moveTo>
                      <a:pt x="1" y="1"/>
                    </a:moveTo>
                    <a:lnTo>
                      <a:pt x="1" y="2458"/>
                    </a:lnTo>
                    <a:cubicBezTo>
                      <a:pt x="1" y="3592"/>
                      <a:pt x="946" y="4537"/>
                      <a:pt x="2080" y="4537"/>
                    </a:cubicBezTo>
                    <a:cubicBezTo>
                      <a:pt x="3246" y="4537"/>
                      <a:pt x="4160" y="3592"/>
                      <a:pt x="4160" y="2458"/>
                    </a:cubicBezTo>
                    <a:lnTo>
                      <a:pt x="4160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1724;p74"/>
              <p:cNvSpPr/>
              <p:nvPr/>
            </p:nvSpPr>
            <p:spPr>
              <a:xfrm>
                <a:off x="-24694925" y="3702200"/>
                <a:ext cx="104000" cy="1126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07" extrusionOk="0">
                    <a:moveTo>
                      <a:pt x="1734" y="694"/>
                    </a:moveTo>
                    <a:cubicBezTo>
                      <a:pt x="1923" y="694"/>
                      <a:pt x="2080" y="852"/>
                      <a:pt x="2080" y="1041"/>
                    </a:cubicBezTo>
                    <a:lnTo>
                      <a:pt x="2080" y="2427"/>
                    </a:lnTo>
                    <a:cubicBezTo>
                      <a:pt x="2269" y="2427"/>
                      <a:pt x="2427" y="2584"/>
                      <a:pt x="2427" y="2773"/>
                    </a:cubicBezTo>
                    <a:cubicBezTo>
                      <a:pt x="2427" y="2962"/>
                      <a:pt x="2269" y="3120"/>
                      <a:pt x="2080" y="3120"/>
                    </a:cubicBezTo>
                    <a:cubicBezTo>
                      <a:pt x="1702" y="3120"/>
                      <a:pt x="1356" y="2805"/>
                      <a:pt x="1356" y="2427"/>
                    </a:cubicBezTo>
                    <a:lnTo>
                      <a:pt x="1356" y="1041"/>
                    </a:lnTo>
                    <a:cubicBezTo>
                      <a:pt x="1356" y="852"/>
                      <a:pt x="1513" y="694"/>
                      <a:pt x="1734" y="694"/>
                    </a:cubicBezTo>
                    <a:close/>
                    <a:moveTo>
                      <a:pt x="1" y="1"/>
                    </a:moveTo>
                    <a:lnTo>
                      <a:pt x="1" y="2427"/>
                    </a:lnTo>
                    <a:cubicBezTo>
                      <a:pt x="1" y="3561"/>
                      <a:pt x="946" y="4506"/>
                      <a:pt x="2080" y="4506"/>
                    </a:cubicBezTo>
                    <a:cubicBezTo>
                      <a:pt x="3214" y="4506"/>
                      <a:pt x="4160" y="3561"/>
                      <a:pt x="4160" y="2427"/>
                    </a:cubicBezTo>
                    <a:lnTo>
                      <a:pt x="4160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1725;p74"/>
              <p:cNvSpPr/>
              <p:nvPr/>
            </p:nvSpPr>
            <p:spPr>
              <a:xfrm>
                <a:off x="-24556300" y="3518700"/>
                <a:ext cx="104000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537" extrusionOk="0">
                    <a:moveTo>
                      <a:pt x="2049" y="1387"/>
                    </a:moveTo>
                    <a:cubicBezTo>
                      <a:pt x="2427" y="1387"/>
                      <a:pt x="2742" y="1702"/>
                      <a:pt x="2742" y="2080"/>
                    </a:cubicBezTo>
                    <a:lnTo>
                      <a:pt x="2742" y="3466"/>
                    </a:lnTo>
                    <a:cubicBezTo>
                      <a:pt x="2742" y="3655"/>
                      <a:pt x="2584" y="3812"/>
                      <a:pt x="2395" y="3812"/>
                    </a:cubicBezTo>
                    <a:cubicBezTo>
                      <a:pt x="2206" y="3812"/>
                      <a:pt x="2049" y="3655"/>
                      <a:pt x="2049" y="3466"/>
                    </a:cubicBezTo>
                    <a:lnTo>
                      <a:pt x="2049" y="2080"/>
                    </a:lnTo>
                    <a:cubicBezTo>
                      <a:pt x="1860" y="2080"/>
                      <a:pt x="1702" y="1922"/>
                      <a:pt x="1702" y="1733"/>
                    </a:cubicBezTo>
                    <a:cubicBezTo>
                      <a:pt x="1702" y="1544"/>
                      <a:pt x="1860" y="1387"/>
                      <a:pt x="2049" y="1387"/>
                    </a:cubicBezTo>
                    <a:close/>
                    <a:moveTo>
                      <a:pt x="2080" y="0"/>
                    </a:moveTo>
                    <a:cubicBezTo>
                      <a:pt x="946" y="0"/>
                      <a:pt x="1" y="945"/>
                      <a:pt x="1" y="2080"/>
                    </a:cubicBezTo>
                    <a:lnTo>
                      <a:pt x="1" y="4537"/>
                    </a:lnTo>
                    <a:lnTo>
                      <a:pt x="4160" y="4537"/>
                    </a:lnTo>
                    <a:lnTo>
                      <a:pt x="4160" y="2080"/>
                    </a:lnTo>
                    <a:cubicBezTo>
                      <a:pt x="4160" y="945"/>
                      <a:pt x="3214" y="0"/>
                      <a:pt x="208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Прямокутник 16"/>
            <p:cNvSpPr/>
            <p:nvPr/>
          </p:nvSpPr>
          <p:spPr>
            <a:xfrm>
              <a:off x="6541936" y="3213710"/>
              <a:ext cx="5647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Відшкодування послуг МРТ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</a:t>
              </a:r>
              <a:endParaRPr lang="uk-UA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2" name="Google Shape;11759;p74"/>
            <p:cNvGrpSpPr/>
            <p:nvPr/>
          </p:nvGrpSpPr>
          <p:grpSpPr>
            <a:xfrm>
              <a:off x="5958417" y="2927670"/>
              <a:ext cx="540000" cy="540000"/>
              <a:chOff x="-24344425" y="3519475"/>
              <a:chExt cx="276475" cy="295400"/>
            </a:xfrm>
          </p:grpSpPr>
          <p:sp>
            <p:nvSpPr>
              <p:cNvPr id="93" name="Google Shape;11760;p74"/>
              <p:cNvSpPr/>
              <p:nvPr/>
            </p:nvSpPr>
            <p:spPr>
              <a:xfrm>
                <a:off x="-24240450" y="3554150"/>
                <a:ext cx="6932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378" extrusionOk="0">
                    <a:moveTo>
                      <a:pt x="1387" y="0"/>
                    </a:moveTo>
                    <a:cubicBezTo>
                      <a:pt x="788" y="0"/>
                      <a:pt x="284" y="347"/>
                      <a:pt x="95" y="914"/>
                    </a:cubicBezTo>
                    <a:cubicBezTo>
                      <a:pt x="0" y="1071"/>
                      <a:pt x="95" y="1260"/>
                      <a:pt x="284" y="1355"/>
                    </a:cubicBezTo>
                    <a:cubicBezTo>
                      <a:pt x="318" y="1366"/>
                      <a:pt x="352" y="1371"/>
                      <a:pt x="385" y="1371"/>
                    </a:cubicBezTo>
                    <a:cubicBezTo>
                      <a:pt x="537" y="1371"/>
                      <a:pt x="673" y="1263"/>
                      <a:pt x="725" y="1134"/>
                    </a:cubicBezTo>
                    <a:cubicBezTo>
                      <a:pt x="788" y="882"/>
                      <a:pt x="1072" y="662"/>
                      <a:pt x="1387" y="662"/>
                    </a:cubicBezTo>
                    <a:cubicBezTo>
                      <a:pt x="1702" y="662"/>
                      <a:pt x="1922" y="882"/>
                      <a:pt x="2048" y="1134"/>
                    </a:cubicBezTo>
                    <a:cubicBezTo>
                      <a:pt x="2120" y="1301"/>
                      <a:pt x="2246" y="1378"/>
                      <a:pt x="2371" y="1378"/>
                    </a:cubicBezTo>
                    <a:cubicBezTo>
                      <a:pt x="2411" y="1378"/>
                      <a:pt x="2451" y="1370"/>
                      <a:pt x="2489" y="1355"/>
                    </a:cubicBezTo>
                    <a:cubicBezTo>
                      <a:pt x="2678" y="1260"/>
                      <a:pt x="2773" y="1071"/>
                      <a:pt x="2678" y="914"/>
                    </a:cubicBezTo>
                    <a:cubicBezTo>
                      <a:pt x="2489" y="347"/>
                      <a:pt x="1985" y="0"/>
                      <a:pt x="138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1761;p74"/>
              <p:cNvSpPr/>
              <p:nvPr/>
            </p:nvSpPr>
            <p:spPr>
              <a:xfrm>
                <a:off x="-24344425" y="3519475"/>
                <a:ext cx="27647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059" h="11816" extrusionOk="0">
                    <a:moveTo>
                      <a:pt x="5546" y="694"/>
                    </a:moveTo>
                    <a:cubicBezTo>
                      <a:pt x="6743" y="694"/>
                      <a:pt x="7625" y="1608"/>
                      <a:pt x="7625" y="2773"/>
                    </a:cubicBezTo>
                    <a:lnTo>
                      <a:pt x="7625" y="3120"/>
                    </a:lnTo>
                    <a:cubicBezTo>
                      <a:pt x="7625" y="3309"/>
                      <a:pt x="7467" y="3466"/>
                      <a:pt x="7278" y="3466"/>
                    </a:cubicBezTo>
                    <a:lnTo>
                      <a:pt x="5892" y="3466"/>
                    </a:lnTo>
                    <a:lnTo>
                      <a:pt x="5892" y="3120"/>
                    </a:lnTo>
                    <a:cubicBezTo>
                      <a:pt x="5892" y="2931"/>
                      <a:pt x="5735" y="2773"/>
                      <a:pt x="5546" y="2773"/>
                    </a:cubicBezTo>
                    <a:cubicBezTo>
                      <a:pt x="5357" y="2773"/>
                      <a:pt x="5199" y="2931"/>
                      <a:pt x="5199" y="3120"/>
                    </a:cubicBezTo>
                    <a:lnTo>
                      <a:pt x="5199" y="3466"/>
                    </a:lnTo>
                    <a:lnTo>
                      <a:pt x="3813" y="3466"/>
                    </a:lnTo>
                    <a:cubicBezTo>
                      <a:pt x="3624" y="3466"/>
                      <a:pt x="3466" y="3309"/>
                      <a:pt x="3466" y="3120"/>
                    </a:cubicBezTo>
                    <a:lnTo>
                      <a:pt x="3466" y="2773"/>
                    </a:lnTo>
                    <a:cubicBezTo>
                      <a:pt x="3466" y="1639"/>
                      <a:pt x="4411" y="694"/>
                      <a:pt x="5546" y="694"/>
                    </a:cubicBezTo>
                    <a:close/>
                    <a:moveTo>
                      <a:pt x="7940" y="4821"/>
                    </a:moveTo>
                    <a:cubicBezTo>
                      <a:pt x="8160" y="4821"/>
                      <a:pt x="8318" y="4979"/>
                      <a:pt x="8318" y="5168"/>
                    </a:cubicBezTo>
                    <a:cubicBezTo>
                      <a:pt x="8318" y="5357"/>
                      <a:pt x="8160" y="5514"/>
                      <a:pt x="7940" y="5514"/>
                    </a:cubicBezTo>
                    <a:lnTo>
                      <a:pt x="3088" y="5514"/>
                    </a:lnTo>
                    <a:cubicBezTo>
                      <a:pt x="2899" y="5514"/>
                      <a:pt x="2742" y="5357"/>
                      <a:pt x="2742" y="5168"/>
                    </a:cubicBezTo>
                    <a:cubicBezTo>
                      <a:pt x="2742" y="4979"/>
                      <a:pt x="2899" y="4821"/>
                      <a:pt x="3088" y="4821"/>
                    </a:cubicBezTo>
                    <a:close/>
                    <a:moveTo>
                      <a:pt x="4128" y="6932"/>
                    </a:moveTo>
                    <a:cubicBezTo>
                      <a:pt x="4317" y="6932"/>
                      <a:pt x="4474" y="7089"/>
                      <a:pt x="4474" y="7310"/>
                    </a:cubicBezTo>
                    <a:cubicBezTo>
                      <a:pt x="4474" y="7499"/>
                      <a:pt x="4317" y="7656"/>
                      <a:pt x="4128" y="7656"/>
                    </a:cubicBezTo>
                    <a:lnTo>
                      <a:pt x="3088" y="7656"/>
                    </a:lnTo>
                    <a:cubicBezTo>
                      <a:pt x="2899" y="7656"/>
                      <a:pt x="2742" y="7499"/>
                      <a:pt x="2742" y="7310"/>
                    </a:cubicBezTo>
                    <a:cubicBezTo>
                      <a:pt x="2742" y="7089"/>
                      <a:pt x="2899" y="6932"/>
                      <a:pt x="3088" y="6932"/>
                    </a:cubicBezTo>
                    <a:close/>
                    <a:moveTo>
                      <a:pt x="7940" y="6932"/>
                    </a:moveTo>
                    <a:cubicBezTo>
                      <a:pt x="8160" y="6932"/>
                      <a:pt x="8318" y="7089"/>
                      <a:pt x="8318" y="7310"/>
                    </a:cubicBezTo>
                    <a:cubicBezTo>
                      <a:pt x="8286" y="7499"/>
                      <a:pt x="8160" y="7656"/>
                      <a:pt x="7940" y="7656"/>
                    </a:cubicBezTo>
                    <a:lnTo>
                      <a:pt x="6932" y="7656"/>
                    </a:lnTo>
                    <a:cubicBezTo>
                      <a:pt x="6743" y="7656"/>
                      <a:pt x="6585" y="7499"/>
                      <a:pt x="6585" y="7310"/>
                    </a:cubicBezTo>
                    <a:cubicBezTo>
                      <a:pt x="6585" y="7089"/>
                      <a:pt x="6743" y="6932"/>
                      <a:pt x="6932" y="6932"/>
                    </a:cubicBezTo>
                    <a:close/>
                    <a:moveTo>
                      <a:pt x="3781" y="8318"/>
                    </a:moveTo>
                    <a:cubicBezTo>
                      <a:pt x="4002" y="8350"/>
                      <a:pt x="4128" y="8507"/>
                      <a:pt x="4128" y="8665"/>
                    </a:cubicBezTo>
                    <a:cubicBezTo>
                      <a:pt x="4128" y="8885"/>
                      <a:pt x="3970" y="9043"/>
                      <a:pt x="3781" y="9043"/>
                    </a:cubicBezTo>
                    <a:lnTo>
                      <a:pt x="3057" y="9043"/>
                    </a:lnTo>
                    <a:cubicBezTo>
                      <a:pt x="2868" y="9043"/>
                      <a:pt x="2710" y="8885"/>
                      <a:pt x="2710" y="8665"/>
                    </a:cubicBezTo>
                    <a:cubicBezTo>
                      <a:pt x="2710" y="8476"/>
                      <a:pt x="2868" y="8318"/>
                      <a:pt x="3057" y="8318"/>
                    </a:cubicBezTo>
                    <a:close/>
                    <a:moveTo>
                      <a:pt x="7940" y="8318"/>
                    </a:moveTo>
                    <a:cubicBezTo>
                      <a:pt x="8160" y="8350"/>
                      <a:pt x="8286" y="8507"/>
                      <a:pt x="8286" y="8665"/>
                    </a:cubicBezTo>
                    <a:cubicBezTo>
                      <a:pt x="8286" y="8885"/>
                      <a:pt x="8129" y="9043"/>
                      <a:pt x="7940" y="9043"/>
                    </a:cubicBezTo>
                    <a:lnTo>
                      <a:pt x="7247" y="9043"/>
                    </a:lnTo>
                    <a:cubicBezTo>
                      <a:pt x="7026" y="9043"/>
                      <a:pt x="6869" y="8885"/>
                      <a:pt x="6869" y="8665"/>
                    </a:cubicBezTo>
                    <a:cubicBezTo>
                      <a:pt x="6869" y="8476"/>
                      <a:pt x="7026" y="8318"/>
                      <a:pt x="7247" y="8318"/>
                    </a:cubicBezTo>
                    <a:close/>
                    <a:moveTo>
                      <a:pt x="2868" y="2049"/>
                    </a:moveTo>
                    <a:lnTo>
                      <a:pt x="2868" y="2049"/>
                    </a:lnTo>
                    <a:cubicBezTo>
                      <a:pt x="2805" y="2332"/>
                      <a:pt x="2805" y="2521"/>
                      <a:pt x="2805" y="2805"/>
                    </a:cubicBezTo>
                    <a:cubicBezTo>
                      <a:pt x="2395" y="2962"/>
                      <a:pt x="2080" y="3309"/>
                      <a:pt x="2080" y="3781"/>
                    </a:cubicBezTo>
                    <a:lnTo>
                      <a:pt x="2080" y="8665"/>
                    </a:lnTo>
                    <a:cubicBezTo>
                      <a:pt x="2080" y="9263"/>
                      <a:pt x="2553" y="9704"/>
                      <a:pt x="3088" y="9704"/>
                    </a:cubicBezTo>
                    <a:lnTo>
                      <a:pt x="5199" y="9704"/>
                    </a:lnTo>
                    <a:lnTo>
                      <a:pt x="5199" y="7247"/>
                    </a:lnTo>
                    <a:cubicBezTo>
                      <a:pt x="5199" y="7058"/>
                      <a:pt x="5357" y="6900"/>
                      <a:pt x="5546" y="6900"/>
                    </a:cubicBezTo>
                    <a:cubicBezTo>
                      <a:pt x="5735" y="6900"/>
                      <a:pt x="5892" y="7058"/>
                      <a:pt x="5892" y="7247"/>
                    </a:cubicBezTo>
                    <a:lnTo>
                      <a:pt x="5892" y="9704"/>
                    </a:lnTo>
                    <a:lnTo>
                      <a:pt x="8003" y="9704"/>
                    </a:lnTo>
                    <a:cubicBezTo>
                      <a:pt x="8570" y="9704"/>
                      <a:pt x="9011" y="9232"/>
                      <a:pt x="9011" y="8665"/>
                    </a:cubicBezTo>
                    <a:lnTo>
                      <a:pt x="9011" y="3844"/>
                    </a:lnTo>
                    <a:cubicBezTo>
                      <a:pt x="9011" y="3372"/>
                      <a:pt x="8728" y="2994"/>
                      <a:pt x="8318" y="2836"/>
                    </a:cubicBezTo>
                    <a:cubicBezTo>
                      <a:pt x="8318" y="2584"/>
                      <a:pt x="8318" y="2364"/>
                      <a:pt x="8223" y="2112"/>
                    </a:cubicBezTo>
                    <a:lnTo>
                      <a:pt x="8223" y="2112"/>
                    </a:lnTo>
                    <a:cubicBezTo>
                      <a:pt x="9043" y="2269"/>
                      <a:pt x="9736" y="2962"/>
                      <a:pt x="9736" y="3844"/>
                    </a:cubicBezTo>
                    <a:lnTo>
                      <a:pt x="9736" y="8696"/>
                    </a:lnTo>
                    <a:cubicBezTo>
                      <a:pt x="9736" y="9641"/>
                      <a:pt x="8948" y="10429"/>
                      <a:pt x="8003" y="10429"/>
                    </a:cubicBezTo>
                    <a:lnTo>
                      <a:pt x="3151" y="10429"/>
                    </a:lnTo>
                    <a:cubicBezTo>
                      <a:pt x="2206" y="10429"/>
                      <a:pt x="1418" y="9641"/>
                      <a:pt x="1418" y="8696"/>
                    </a:cubicBezTo>
                    <a:lnTo>
                      <a:pt x="1418" y="3781"/>
                    </a:lnTo>
                    <a:lnTo>
                      <a:pt x="1355" y="3781"/>
                    </a:lnTo>
                    <a:cubicBezTo>
                      <a:pt x="1355" y="2931"/>
                      <a:pt x="1985" y="2206"/>
                      <a:pt x="2868" y="2049"/>
                    </a:cubicBezTo>
                    <a:close/>
                    <a:moveTo>
                      <a:pt x="3088" y="1"/>
                    </a:moveTo>
                    <a:cubicBezTo>
                      <a:pt x="1355" y="1"/>
                      <a:pt x="1" y="1419"/>
                      <a:pt x="1" y="3120"/>
                    </a:cubicBezTo>
                    <a:lnTo>
                      <a:pt x="1" y="8728"/>
                    </a:lnTo>
                    <a:cubicBezTo>
                      <a:pt x="1" y="10397"/>
                      <a:pt x="1355" y="11815"/>
                      <a:pt x="3088" y="11815"/>
                    </a:cubicBezTo>
                    <a:lnTo>
                      <a:pt x="7940" y="11815"/>
                    </a:lnTo>
                    <a:cubicBezTo>
                      <a:pt x="9673" y="11815"/>
                      <a:pt x="11059" y="10397"/>
                      <a:pt x="11059" y="8728"/>
                    </a:cubicBezTo>
                    <a:lnTo>
                      <a:pt x="11059" y="3120"/>
                    </a:lnTo>
                    <a:cubicBezTo>
                      <a:pt x="11059" y="1387"/>
                      <a:pt x="9641" y="1"/>
                      <a:pt x="794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Групувати 4"/>
          <p:cNvGrpSpPr/>
          <p:nvPr/>
        </p:nvGrpSpPr>
        <p:grpSpPr>
          <a:xfrm>
            <a:off x="5887663" y="4394349"/>
            <a:ext cx="6302229" cy="1776640"/>
            <a:chOff x="5889770" y="4546984"/>
            <a:chExt cx="6302229" cy="1776640"/>
          </a:xfrm>
        </p:grpSpPr>
        <p:sp>
          <p:nvSpPr>
            <p:cNvPr id="18" name="Прямокутник 17"/>
            <p:cNvSpPr/>
            <p:nvPr/>
          </p:nvSpPr>
          <p:spPr>
            <a:xfrm>
              <a:off x="6546458" y="4546984"/>
              <a:ext cx="5645541" cy="1776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Капітальний ремонт відділення невідкладної допомоги та реанімації в дитячій лікарні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5,5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14000"/>
                </a:lnSpc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Капітальний ремонт сантехнічних вузлів відділень Хмельницької міської лікарні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0,8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4000"/>
                </a:lnSpc>
              </a:pP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Капітальний ремонт покрівлі та утеплення фасаду будівлі корпусу № 2 інфекційної лікарні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0,7 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oogle Shape;11834;p74"/>
            <p:cNvGrpSpPr/>
            <p:nvPr/>
          </p:nvGrpSpPr>
          <p:grpSpPr>
            <a:xfrm>
              <a:off x="5889770" y="4938744"/>
              <a:ext cx="612000" cy="612000"/>
              <a:chOff x="-23615075" y="3148525"/>
              <a:chExt cx="295375" cy="296150"/>
            </a:xfrm>
          </p:grpSpPr>
          <p:sp>
            <p:nvSpPr>
              <p:cNvPr id="96" name="Google Shape;11835;p74"/>
              <p:cNvSpPr/>
              <p:nvPr/>
            </p:nvSpPr>
            <p:spPr>
              <a:xfrm>
                <a:off x="-23493775" y="3183950"/>
                <a:ext cx="5277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44" extrusionOk="0">
                    <a:moveTo>
                      <a:pt x="1040" y="1"/>
                    </a:moveTo>
                    <a:cubicBezTo>
                      <a:pt x="851" y="1"/>
                      <a:pt x="693" y="158"/>
                      <a:pt x="693" y="347"/>
                    </a:cubicBezTo>
                    <a:lnTo>
                      <a:pt x="693" y="725"/>
                    </a:lnTo>
                    <a:lnTo>
                      <a:pt x="347" y="725"/>
                    </a:lnTo>
                    <a:cubicBezTo>
                      <a:pt x="158" y="725"/>
                      <a:pt x="0" y="883"/>
                      <a:pt x="0" y="1072"/>
                    </a:cubicBezTo>
                    <a:cubicBezTo>
                      <a:pt x="0" y="1261"/>
                      <a:pt x="158" y="1418"/>
                      <a:pt x="347" y="1418"/>
                    </a:cubicBezTo>
                    <a:lnTo>
                      <a:pt x="693" y="1418"/>
                    </a:lnTo>
                    <a:lnTo>
                      <a:pt x="693" y="1765"/>
                    </a:lnTo>
                    <a:cubicBezTo>
                      <a:pt x="693" y="1986"/>
                      <a:pt x="851" y="2143"/>
                      <a:pt x="1040" y="2143"/>
                    </a:cubicBezTo>
                    <a:cubicBezTo>
                      <a:pt x="1260" y="2143"/>
                      <a:pt x="1418" y="1986"/>
                      <a:pt x="1418" y="1765"/>
                    </a:cubicBezTo>
                    <a:lnTo>
                      <a:pt x="1418" y="1418"/>
                    </a:lnTo>
                    <a:lnTo>
                      <a:pt x="1764" y="1418"/>
                    </a:lnTo>
                    <a:cubicBezTo>
                      <a:pt x="1953" y="1418"/>
                      <a:pt x="2111" y="1261"/>
                      <a:pt x="2111" y="1072"/>
                    </a:cubicBezTo>
                    <a:cubicBezTo>
                      <a:pt x="2111" y="883"/>
                      <a:pt x="1953" y="725"/>
                      <a:pt x="1764" y="725"/>
                    </a:cubicBezTo>
                    <a:lnTo>
                      <a:pt x="1418" y="725"/>
                    </a:lnTo>
                    <a:lnTo>
                      <a:pt x="1418" y="347"/>
                    </a:lnTo>
                    <a:cubicBezTo>
                      <a:pt x="1418" y="158"/>
                      <a:pt x="1260" y="1"/>
                      <a:pt x="104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836;p74"/>
              <p:cNvSpPr/>
              <p:nvPr/>
            </p:nvSpPr>
            <p:spPr>
              <a:xfrm>
                <a:off x="-23615075" y="3268225"/>
                <a:ext cx="346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32" extrusionOk="0">
                    <a:moveTo>
                      <a:pt x="1008" y="1"/>
                    </a:moveTo>
                    <a:cubicBezTo>
                      <a:pt x="441" y="1"/>
                      <a:pt x="0" y="473"/>
                      <a:pt x="0" y="1040"/>
                    </a:cubicBezTo>
                    <a:lnTo>
                      <a:pt x="0" y="6585"/>
                    </a:lnTo>
                    <a:cubicBezTo>
                      <a:pt x="0" y="6774"/>
                      <a:pt x="158" y="6932"/>
                      <a:pt x="347" y="6932"/>
                    </a:cubicBezTo>
                    <a:lnTo>
                      <a:pt x="1386" y="6932"/>
                    </a:lnTo>
                    <a:lnTo>
                      <a:pt x="1386" y="4285"/>
                    </a:lnTo>
                    <a:lnTo>
                      <a:pt x="662" y="4285"/>
                    </a:lnTo>
                    <a:lnTo>
                      <a:pt x="662" y="3561"/>
                    </a:lnTo>
                    <a:lnTo>
                      <a:pt x="1386" y="3561"/>
                    </a:lnTo>
                    <a:lnTo>
                      <a:pt x="1386" y="2868"/>
                    </a:lnTo>
                    <a:lnTo>
                      <a:pt x="662" y="2868"/>
                    </a:lnTo>
                    <a:lnTo>
                      <a:pt x="662" y="2143"/>
                    </a:lnTo>
                    <a:lnTo>
                      <a:pt x="1386" y="2143"/>
                    </a:lnTo>
                    <a:lnTo>
                      <a:pt x="1386" y="1418"/>
                    </a:lnTo>
                    <a:lnTo>
                      <a:pt x="662" y="1418"/>
                    </a:lnTo>
                    <a:lnTo>
                      <a:pt x="662" y="1072"/>
                    </a:lnTo>
                    <a:cubicBezTo>
                      <a:pt x="662" y="883"/>
                      <a:pt x="819" y="725"/>
                      <a:pt x="1008" y="725"/>
                    </a:cubicBezTo>
                    <a:lnTo>
                      <a:pt x="1386" y="725"/>
                    </a:lnTo>
                    <a:lnTo>
                      <a:pt x="1386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837;p74"/>
              <p:cNvSpPr/>
              <p:nvPr/>
            </p:nvSpPr>
            <p:spPr>
              <a:xfrm>
                <a:off x="-23354375" y="3270600"/>
                <a:ext cx="346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32" extrusionOk="0">
                    <a:moveTo>
                      <a:pt x="0" y="0"/>
                    </a:moveTo>
                    <a:lnTo>
                      <a:pt x="0" y="725"/>
                    </a:lnTo>
                    <a:lnTo>
                      <a:pt x="347" y="725"/>
                    </a:lnTo>
                    <a:cubicBezTo>
                      <a:pt x="568" y="725"/>
                      <a:pt x="725" y="882"/>
                      <a:pt x="725" y="1071"/>
                    </a:cubicBezTo>
                    <a:lnTo>
                      <a:pt x="725" y="1418"/>
                    </a:lnTo>
                    <a:lnTo>
                      <a:pt x="0" y="1418"/>
                    </a:lnTo>
                    <a:lnTo>
                      <a:pt x="0" y="2143"/>
                    </a:lnTo>
                    <a:lnTo>
                      <a:pt x="725" y="2143"/>
                    </a:lnTo>
                    <a:lnTo>
                      <a:pt x="725" y="2836"/>
                    </a:lnTo>
                    <a:lnTo>
                      <a:pt x="0" y="2836"/>
                    </a:lnTo>
                    <a:lnTo>
                      <a:pt x="0" y="3560"/>
                    </a:lnTo>
                    <a:lnTo>
                      <a:pt x="725" y="3560"/>
                    </a:lnTo>
                    <a:lnTo>
                      <a:pt x="725" y="4253"/>
                    </a:lnTo>
                    <a:lnTo>
                      <a:pt x="0" y="4253"/>
                    </a:lnTo>
                    <a:lnTo>
                      <a:pt x="0" y="6931"/>
                    </a:lnTo>
                    <a:lnTo>
                      <a:pt x="1040" y="6931"/>
                    </a:lnTo>
                    <a:cubicBezTo>
                      <a:pt x="1229" y="6931"/>
                      <a:pt x="1387" y="6774"/>
                      <a:pt x="1387" y="6585"/>
                    </a:cubicBezTo>
                    <a:lnTo>
                      <a:pt x="1387" y="1040"/>
                    </a:lnTo>
                    <a:cubicBezTo>
                      <a:pt x="1387" y="441"/>
                      <a:pt x="914" y="0"/>
                      <a:pt x="34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838;p74"/>
              <p:cNvSpPr/>
              <p:nvPr/>
            </p:nvSpPr>
            <p:spPr>
              <a:xfrm>
                <a:off x="-23562300" y="3148525"/>
                <a:ext cx="19140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11846" extrusionOk="0">
                    <a:moveTo>
                      <a:pt x="5545" y="662"/>
                    </a:moveTo>
                    <a:lnTo>
                      <a:pt x="5545" y="1764"/>
                    </a:lnTo>
                    <a:lnTo>
                      <a:pt x="5545" y="4222"/>
                    </a:lnTo>
                    <a:lnTo>
                      <a:pt x="2079" y="4222"/>
                    </a:lnTo>
                    <a:lnTo>
                      <a:pt x="2079" y="1764"/>
                    </a:lnTo>
                    <a:lnTo>
                      <a:pt x="2079" y="662"/>
                    </a:lnTo>
                    <a:close/>
                    <a:moveTo>
                      <a:pt x="3434" y="4883"/>
                    </a:moveTo>
                    <a:lnTo>
                      <a:pt x="3434" y="5608"/>
                    </a:lnTo>
                    <a:lnTo>
                      <a:pt x="2079" y="5608"/>
                    </a:lnTo>
                    <a:lnTo>
                      <a:pt x="2079" y="4883"/>
                    </a:lnTo>
                    <a:close/>
                    <a:moveTo>
                      <a:pt x="5513" y="4883"/>
                    </a:moveTo>
                    <a:lnTo>
                      <a:pt x="5513" y="5608"/>
                    </a:lnTo>
                    <a:lnTo>
                      <a:pt x="4159" y="5608"/>
                    </a:lnTo>
                    <a:lnTo>
                      <a:pt x="4159" y="4883"/>
                    </a:lnTo>
                    <a:close/>
                    <a:moveTo>
                      <a:pt x="3434" y="6301"/>
                    </a:moveTo>
                    <a:lnTo>
                      <a:pt x="3434" y="7026"/>
                    </a:lnTo>
                    <a:lnTo>
                      <a:pt x="2079" y="7026"/>
                    </a:lnTo>
                    <a:lnTo>
                      <a:pt x="2079" y="6301"/>
                    </a:lnTo>
                    <a:close/>
                    <a:moveTo>
                      <a:pt x="5513" y="6301"/>
                    </a:moveTo>
                    <a:lnTo>
                      <a:pt x="5513" y="7026"/>
                    </a:lnTo>
                    <a:lnTo>
                      <a:pt x="4159" y="7026"/>
                    </a:lnTo>
                    <a:lnTo>
                      <a:pt x="4159" y="6301"/>
                    </a:lnTo>
                    <a:close/>
                    <a:moveTo>
                      <a:pt x="3434" y="7687"/>
                    </a:moveTo>
                    <a:lnTo>
                      <a:pt x="3434" y="8380"/>
                    </a:lnTo>
                    <a:lnTo>
                      <a:pt x="2079" y="8380"/>
                    </a:lnTo>
                    <a:lnTo>
                      <a:pt x="2079" y="7687"/>
                    </a:lnTo>
                    <a:close/>
                    <a:moveTo>
                      <a:pt x="5513" y="7687"/>
                    </a:moveTo>
                    <a:lnTo>
                      <a:pt x="5513" y="8380"/>
                    </a:lnTo>
                    <a:lnTo>
                      <a:pt x="4159" y="8380"/>
                    </a:lnTo>
                    <a:lnTo>
                      <a:pt x="4159" y="7687"/>
                    </a:lnTo>
                    <a:close/>
                    <a:moveTo>
                      <a:pt x="1733" y="0"/>
                    </a:moveTo>
                    <a:cubicBezTo>
                      <a:pt x="1544" y="0"/>
                      <a:pt x="1386" y="158"/>
                      <a:pt x="1386" y="347"/>
                    </a:cubicBezTo>
                    <a:lnTo>
                      <a:pt x="1386" y="1449"/>
                    </a:lnTo>
                    <a:lnTo>
                      <a:pt x="1040" y="1449"/>
                    </a:lnTo>
                    <a:cubicBezTo>
                      <a:pt x="441" y="1449"/>
                      <a:pt x="0" y="1922"/>
                      <a:pt x="0" y="2489"/>
                    </a:cubicBezTo>
                    <a:lnTo>
                      <a:pt x="0" y="11846"/>
                    </a:lnTo>
                    <a:lnTo>
                      <a:pt x="2804" y="11846"/>
                    </a:lnTo>
                    <a:lnTo>
                      <a:pt x="2804" y="10491"/>
                    </a:lnTo>
                    <a:lnTo>
                      <a:pt x="4883" y="10491"/>
                    </a:lnTo>
                    <a:cubicBezTo>
                      <a:pt x="4852" y="10586"/>
                      <a:pt x="4852" y="11688"/>
                      <a:pt x="4852" y="11846"/>
                    </a:cubicBezTo>
                    <a:lnTo>
                      <a:pt x="7656" y="11846"/>
                    </a:lnTo>
                    <a:lnTo>
                      <a:pt x="7656" y="2489"/>
                    </a:lnTo>
                    <a:cubicBezTo>
                      <a:pt x="7656" y="1890"/>
                      <a:pt x="7183" y="1449"/>
                      <a:pt x="6616" y="1449"/>
                    </a:cubicBezTo>
                    <a:lnTo>
                      <a:pt x="6270" y="1449"/>
                    </a:lnTo>
                    <a:lnTo>
                      <a:pt x="6270" y="347"/>
                    </a:lnTo>
                    <a:cubicBezTo>
                      <a:pt x="6270" y="158"/>
                      <a:pt x="6112" y="0"/>
                      <a:pt x="592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Групувати 5"/>
          <p:cNvGrpSpPr/>
          <p:nvPr/>
        </p:nvGrpSpPr>
        <p:grpSpPr>
          <a:xfrm>
            <a:off x="5875400" y="6075205"/>
            <a:ext cx="6301566" cy="612000"/>
            <a:chOff x="5890434" y="6054074"/>
            <a:chExt cx="6301566" cy="612000"/>
          </a:xfrm>
        </p:grpSpPr>
        <p:sp>
          <p:nvSpPr>
            <p:cNvPr id="64" name="TextBox 63"/>
            <p:cNvSpPr txBox="1"/>
            <p:nvPr/>
          </p:nvSpPr>
          <p:spPr>
            <a:xfrm>
              <a:off x="6546458" y="6060948"/>
              <a:ext cx="564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Придбання автоматичного </a:t>
              </a:r>
              <a:r>
                <a:rPr lang="uk-UA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імуноферментного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аналізатора для вияву вроджених вад розвитку у новонароджених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  <a:endParaRPr lang="uk-UA" sz="7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oogle Shape;11726;p74"/>
            <p:cNvGrpSpPr/>
            <p:nvPr/>
          </p:nvGrpSpPr>
          <p:grpSpPr>
            <a:xfrm>
              <a:off x="5890434" y="6054074"/>
              <a:ext cx="612000" cy="612000"/>
              <a:chOff x="-24709100" y="3888875"/>
              <a:chExt cx="243400" cy="296175"/>
            </a:xfrm>
          </p:grpSpPr>
          <p:sp>
            <p:nvSpPr>
              <p:cNvPr id="105" name="Google Shape;11727;p74"/>
              <p:cNvSpPr/>
              <p:nvPr/>
            </p:nvSpPr>
            <p:spPr>
              <a:xfrm>
                <a:off x="-24587800" y="3888875"/>
                <a:ext cx="105575" cy="227650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106" extrusionOk="0">
                    <a:moveTo>
                      <a:pt x="2836" y="662"/>
                    </a:moveTo>
                    <a:lnTo>
                      <a:pt x="2836" y="1387"/>
                    </a:lnTo>
                    <a:lnTo>
                      <a:pt x="2143" y="1387"/>
                    </a:lnTo>
                    <a:lnTo>
                      <a:pt x="2143" y="662"/>
                    </a:lnTo>
                    <a:close/>
                    <a:moveTo>
                      <a:pt x="1072" y="4884"/>
                    </a:moveTo>
                    <a:cubicBezTo>
                      <a:pt x="1261" y="4884"/>
                      <a:pt x="1418" y="5041"/>
                      <a:pt x="1418" y="5230"/>
                    </a:cubicBezTo>
                    <a:cubicBezTo>
                      <a:pt x="1418" y="5451"/>
                      <a:pt x="1261" y="5608"/>
                      <a:pt x="1072" y="5608"/>
                    </a:cubicBezTo>
                    <a:cubicBezTo>
                      <a:pt x="851" y="5608"/>
                      <a:pt x="694" y="5451"/>
                      <a:pt x="694" y="5230"/>
                    </a:cubicBezTo>
                    <a:cubicBezTo>
                      <a:pt x="694" y="5041"/>
                      <a:pt x="851" y="4884"/>
                      <a:pt x="1072" y="4884"/>
                    </a:cubicBezTo>
                    <a:close/>
                    <a:moveTo>
                      <a:pt x="3498" y="6302"/>
                    </a:moveTo>
                    <a:lnTo>
                      <a:pt x="3498" y="6648"/>
                    </a:lnTo>
                    <a:cubicBezTo>
                      <a:pt x="3498" y="6869"/>
                      <a:pt x="3340" y="6995"/>
                      <a:pt x="3151" y="6995"/>
                    </a:cubicBezTo>
                    <a:lnTo>
                      <a:pt x="1765" y="6995"/>
                    </a:lnTo>
                    <a:cubicBezTo>
                      <a:pt x="1576" y="6995"/>
                      <a:pt x="1418" y="6869"/>
                      <a:pt x="1418" y="6648"/>
                    </a:cubicBezTo>
                    <a:lnTo>
                      <a:pt x="1418" y="6302"/>
                    </a:lnTo>
                    <a:close/>
                    <a:moveTo>
                      <a:pt x="1072" y="1"/>
                    </a:moveTo>
                    <a:cubicBezTo>
                      <a:pt x="851" y="1"/>
                      <a:pt x="694" y="158"/>
                      <a:pt x="694" y="347"/>
                    </a:cubicBezTo>
                    <a:cubicBezTo>
                      <a:pt x="694" y="568"/>
                      <a:pt x="851" y="725"/>
                      <a:pt x="1072" y="725"/>
                    </a:cubicBezTo>
                    <a:lnTo>
                      <a:pt x="1418" y="725"/>
                    </a:lnTo>
                    <a:lnTo>
                      <a:pt x="1418" y="1450"/>
                    </a:lnTo>
                    <a:cubicBezTo>
                      <a:pt x="1009" y="1576"/>
                      <a:pt x="694" y="1985"/>
                      <a:pt x="694" y="2458"/>
                    </a:cubicBezTo>
                    <a:lnTo>
                      <a:pt x="694" y="4285"/>
                    </a:lnTo>
                    <a:cubicBezTo>
                      <a:pt x="316" y="4443"/>
                      <a:pt x="1" y="4821"/>
                      <a:pt x="1" y="5293"/>
                    </a:cubicBezTo>
                    <a:cubicBezTo>
                      <a:pt x="1" y="5703"/>
                      <a:pt x="284" y="6112"/>
                      <a:pt x="694" y="6270"/>
                    </a:cubicBezTo>
                    <a:lnTo>
                      <a:pt x="694" y="6648"/>
                    </a:lnTo>
                    <a:cubicBezTo>
                      <a:pt x="694" y="7089"/>
                      <a:pt x="977" y="7499"/>
                      <a:pt x="1418" y="7656"/>
                    </a:cubicBezTo>
                    <a:lnTo>
                      <a:pt x="1418" y="8759"/>
                    </a:lnTo>
                    <a:cubicBezTo>
                      <a:pt x="1418" y="8948"/>
                      <a:pt x="1576" y="9105"/>
                      <a:pt x="1765" y="9105"/>
                    </a:cubicBezTo>
                    <a:lnTo>
                      <a:pt x="3151" y="9105"/>
                    </a:lnTo>
                    <a:cubicBezTo>
                      <a:pt x="3340" y="9105"/>
                      <a:pt x="3498" y="8948"/>
                      <a:pt x="3498" y="8759"/>
                    </a:cubicBezTo>
                    <a:lnTo>
                      <a:pt x="3498" y="7656"/>
                    </a:lnTo>
                    <a:cubicBezTo>
                      <a:pt x="3907" y="7499"/>
                      <a:pt x="4222" y="7121"/>
                      <a:pt x="4222" y="6648"/>
                    </a:cubicBezTo>
                    <a:lnTo>
                      <a:pt x="4222" y="5955"/>
                    </a:lnTo>
                    <a:lnTo>
                      <a:pt x="4222" y="2458"/>
                    </a:lnTo>
                    <a:cubicBezTo>
                      <a:pt x="4222" y="2017"/>
                      <a:pt x="3939" y="1607"/>
                      <a:pt x="3498" y="1450"/>
                    </a:cubicBezTo>
                    <a:lnTo>
                      <a:pt x="3498" y="725"/>
                    </a:lnTo>
                    <a:lnTo>
                      <a:pt x="3876" y="725"/>
                    </a:lnTo>
                    <a:cubicBezTo>
                      <a:pt x="4065" y="725"/>
                      <a:pt x="4222" y="568"/>
                      <a:pt x="4222" y="347"/>
                    </a:cubicBezTo>
                    <a:cubicBezTo>
                      <a:pt x="4222" y="158"/>
                      <a:pt x="4065" y="1"/>
                      <a:pt x="3876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728;p74"/>
              <p:cNvSpPr/>
              <p:nvPr/>
            </p:nvSpPr>
            <p:spPr>
              <a:xfrm>
                <a:off x="-24536600" y="4132250"/>
                <a:ext cx="709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94" extrusionOk="0">
                    <a:moveTo>
                      <a:pt x="0" y="1"/>
                    </a:moveTo>
                    <a:lnTo>
                      <a:pt x="347" y="694"/>
                    </a:lnTo>
                    <a:lnTo>
                      <a:pt x="2489" y="694"/>
                    </a:lnTo>
                    <a:cubicBezTo>
                      <a:pt x="2678" y="694"/>
                      <a:pt x="2836" y="536"/>
                      <a:pt x="2836" y="347"/>
                    </a:cubicBezTo>
                    <a:cubicBezTo>
                      <a:pt x="2836" y="158"/>
                      <a:pt x="2678" y="1"/>
                      <a:pt x="2489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729;p74"/>
              <p:cNvSpPr/>
              <p:nvPr/>
            </p:nvSpPr>
            <p:spPr>
              <a:xfrm>
                <a:off x="-24709100" y="3963700"/>
                <a:ext cx="208750" cy="2213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8854" extrusionOk="0">
                    <a:moveTo>
                      <a:pt x="4884" y="1"/>
                    </a:moveTo>
                    <a:cubicBezTo>
                      <a:pt x="2931" y="473"/>
                      <a:pt x="1419" y="2237"/>
                      <a:pt x="1419" y="4380"/>
                    </a:cubicBezTo>
                    <a:lnTo>
                      <a:pt x="1419" y="8192"/>
                    </a:lnTo>
                    <a:lnTo>
                      <a:pt x="410" y="8192"/>
                    </a:lnTo>
                    <a:cubicBezTo>
                      <a:pt x="389" y="8189"/>
                      <a:pt x="368" y="8188"/>
                      <a:pt x="347" y="8188"/>
                    </a:cubicBezTo>
                    <a:cubicBezTo>
                      <a:pt x="132" y="8188"/>
                      <a:pt x="1" y="8334"/>
                      <a:pt x="1" y="8507"/>
                    </a:cubicBezTo>
                    <a:cubicBezTo>
                      <a:pt x="1" y="8696"/>
                      <a:pt x="158" y="8853"/>
                      <a:pt x="347" y="8853"/>
                    </a:cubicBezTo>
                    <a:lnTo>
                      <a:pt x="8003" y="8853"/>
                    </a:lnTo>
                    <a:cubicBezTo>
                      <a:pt x="8192" y="8853"/>
                      <a:pt x="8350" y="8696"/>
                      <a:pt x="8350" y="8507"/>
                    </a:cubicBezTo>
                    <a:cubicBezTo>
                      <a:pt x="8350" y="8318"/>
                      <a:pt x="8192" y="8160"/>
                      <a:pt x="8003" y="8160"/>
                    </a:cubicBezTo>
                    <a:lnTo>
                      <a:pt x="6806" y="8160"/>
                    </a:lnTo>
                    <a:lnTo>
                      <a:pt x="6239" y="6963"/>
                    </a:lnTo>
                    <a:cubicBezTo>
                      <a:pt x="6207" y="6869"/>
                      <a:pt x="6018" y="6774"/>
                      <a:pt x="5924" y="6774"/>
                    </a:cubicBezTo>
                    <a:lnTo>
                      <a:pt x="4191" y="6774"/>
                    </a:lnTo>
                    <a:lnTo>
                      <a:pt x="4191" y="3655"/>
                    </a:lnTo>
                    <a:cubicBezTo>
                      <a:pt x="4191" y="3435"/>
                      <a:pt x="4254" y="3245"/>
                      <a:pt x="4380" y="3088"/>
                    </a:cubicBezTo>
                    <a:cubicBezTo>
                      <a:pt x="4254" y="2836"/>
                      <a:pt x="4191" y="2552"/>
                      <a:pt x="4191" y="2300"/>
                    </a:cubicBezTo>
                    <a:cubicBezTo>
                      <a:pt x="4191" y="1733"/>
                      <a:pt x="4443" y="1229"/>
                      <a:pt x="4884" y="914"/>
                    </a:cubicBezTo>
                    <a:lnTo>
                      <a:pt x="4884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Групувати 46"/>
          <p:cNvGrpSpPr/>
          <p:nvPr/>
        </p:nvGrpSpPr>
        <p:grpSpPr>
          <a:xfrm>
            <a:off x="148047" y="115656"/>
            <a:ext cx="11646773" cy="1244326"/>
            <a:chOff x="-1" y="1817771"/>
            <a:chExt cx="11646773" cy="1244326"/>
          </a:xfrm>
        </p:grpSpPr>
        <p:grpSp>
          <p:nvGrpSpPr>
            <p:cNvPr id="48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52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54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9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кутник 49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51" name="Заголовок 1"/>
            <p:cNvSpPr txBox="1">
              <a:spLocks/>
            </p:cNvSpPr>
            <p:nvPr/>
          </p:nvSpPr>
          <p:spPr>
            <a:xfrm>
              <a:off x="2467649" y="2049844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Охорона здоров’я</a:t>
              </a:r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5989780" y="1615570"/>
            <a:ext cx="6187186" cy="609341"/>
            <a:chOff x="5989780" y="1615570"/>
            <a:chExt cx="6187186" cy="609341"/>
          </a:xfrm>
        </p:grpSpPr>
        <p:sp>
          <p:nvSpPr>
            <p:cNvPr id="44" name="Прямокутник 43"/>
            <p:cNvSpPr/>
            <p:nvPr/>
          </p:nvSpPr>
          <p:spPr>
            <a:xfrm>
              <a:off x="6533046" y="1615570"/>
              <a:ext cx="5643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Видатки на оплату комунальних послуг та енергоносіїв –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      </a:t>
              </a:r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(на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19,5 </a:t>
              </a:r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 52% більше ніж у 2021 р.)</a:t>
              </a:r>
              <a:endParaRPr lang="uk-UA" sz="700" spc="-3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11882;p74"/>
            <p:cNvSpPr/>
            <p:nvPr/>
          </p:nvSpPr>
          <p:spPr>
            <a:xfrm>
              <a:off x="5989780" y="1684911"/>
              <a:ext cx="504000" cy="540000"/>
            </a:xfrm>
            <a:custGeom>
              <a:avLst/>
              <a:gdLst/>
              <a:ahLst/>
              <a:cxnLst/>
              <a:rect l="l" t="t" r="r" b="b"/>
              <a:pathLst>
                <a:path w="11879" h="11878" extrusionOk="0">
                  <a:moveTo>
                    <a:pt x="5451" y="6995"/>
                  </a:moveTo>
                  <a:lnTo>
                    <a:pt x="5451" y="7688"/>
                  </a:lnTo>
                  <a:lnTo>
                    <a:pt x="4443" y="7688"/>
                  </a:lnTo>
                  <a:cubicBezTo>
                    <a:pt x="4223" y="7688"/>
                    <a:pt x="4065" y="7530"/>
                    <a:pt x="4065" y="7341"/>
                  </a:cubicBezTo>
                  <a:cubicBezTo>
                    <a:pt x="4065" y="7152"/>
                    <a:pt x="4223" y="6995"/>
                    <a:pt x="4443" y="6995"/>
                  </a:cubicBezTo>
                  <a:close/>
                  <a:moveTo>
                    <a:pt x="6491" y="8349"/>
                  </a:moveTo>
                  <a:lnTo>
                    <a:pt x="6491" y="8381"/>
                  </a:lnTo>
                  <a:cubicBezTo>
                    <a:pt x="6680" y="8381"/>
                    <a:pt x="6837" y="8538"/>
                    <a:pt x="6837" y="8727"/>
                  </a:cubicBezTo>
                  <a:cubicBezTo>
                    <a:pt x="6837" y="8916"/>
                    <a:pt x="6680" y="9074"/>
                    <a:pt x="6491" y="9074"/>
                  </a:cubicBezTo>
                  <a:lnTo>
                    <a:pt x="6113" y="9074"/>
                  </a:lnTo>
                  <a:lnTo>
                    <a:pt x="6113" y="8349"/>
                  </a:lnTo>
                  <a:close/>
                  <a:moveTo>
                    <a:pt x="5451" y="9736"/>
                  </a:moveTo>
                  <a:lnTo>
                    <a:pt x="5451" y="10460"/>
                  </a:lnTo>
                  <a:lnTo>
                    <a:pt x="5105" y="10460"/>
                  </a:lnTo>
                  <a:cubicBezTo>
                    <a:pt x="4916" y="10460"/>
                    <a:pt x="4758" y="10303"/>
                    <a:pt x="4758" y="10114"/>
                  </a:cubicBezTo>
                  <a:cubicBezTo>
                    <a:pt x="4758" y="9893"/>
                    <a:pt x="4916" y="9736"/>
                    <a:pt x="5105" y="9736"/>
                  </a:cubicBezTo>
                  <a:close/>
                  <a:moveTo>
                    <a:pt x="5861" y="1"/>
                  </a:moveTo>
                  <a:cubicBezTo>
                    <a:pt x="5262" y="1"/>
                    <a:pt x="4821" y="473"/>
                    <a:pt x="4821" y="1040"/>
                  </a:cubicBezTo>
                  <a:cubicBezTo>
                    <a:pt x="4821" y="1481"/>
                    <a:pt x="5105" y="1859"/>
                    <a:pt x="5546" y="2017"/>
                  </a:cubicBezTo>
                  <a:lnTo>
                    <a:pt x="5546" y="3340"/>
                  </a:lnTo>
                  <a:cubicBezTo>
                    <a:pt x="4441" y="2451"/>
                    <a:pt x="3936" y="2115"/>
                    <a:pt x="3379" y="2115"/>
                  </a:cubicBezTo>
                  <a:cubicBezTo>
                    <a:pt x="3285" y="2115"/>
                    <a:pt x="3189" y="2125"/>
                    <a:pt x="3088" y="2143"/>
                  </a:cubicBezTo>
                  <a:cubicBezTo>
                    <a:pt x="2584" y="2237"/>
                    <a:pt x="2301" y="2679"/>
                    <a:pt x="2080" y="3183"/>
                  </a:cubicBezTo>
                  <a:cubicBezTo>
                    <a:pt x="1734" y="3750"/>
                    <a:pt x="1324" y="4506"/>
                    <a:pt x="221" y="4947"/>
                  </a:cubicBezTo>
                  <a:cubicBezTo>
                    <a:pt x="64" y="5010"/>
                    <a:pt x="1" y="5167"/>
                    <a:pt x="32" y="5325"/>
                  </a:cubicBezTo>
                  <a:cubicBezTo>
                    <a:pt x="64" y="5482"/>
                    <a:pt x="190" y="5608"/>
                    <a:pt x="379" y="5608"/>
                  </a:cubicBezTo>
                  <a:lnTo>
                    <a:pt x="1104" y="5608"/>
                  </a:lnTo>
                  <a:cubicBezTo>
                    <a:pt x="1104" y="5608"/>
                    <a:pt x="2584" y="5577"/>
                    <a:pt x="3372" y="3750"/>
                  </a:cubicBezTo>
                  <a:cubicBezTo>
                    <a:pt x="3446" y="3626"/>
                    <a:pt x="3579" y="3541"/>
                    <a:pt x="3724" y="3541"/>
                  </a:cubicBezTo>
                  <a:cubicBezTo>
                    <a:pt x="3764" y="3541"/>
                    <a:pt x="3804" y="3547"/>
                    <a:pt x="3844" y="3561"/>
                  </a:cubicBezTo>
                  <a:cubicBezTo>
                    <a:pt x="4002" y="3655"/>
                    <a:pt x="4128" y="3844"/>
                    <a:pt x="4034" y="4033"/>
                  </a:cubicBezTo>
                  <a:cubicBezTo>
                    <a:pt x="3718" y="4789"/>
                    <a:pt x="3309" y="5293"/>
                    <a:pt x="2868" y="5640"/>
                  </a:cubicBezTo>
                  <a:lnTo>
                    <a:pt x="3655" y="5640"/>
                  </a:lnTo>
                  <a:cubicBezTo>
                    <a:pt x="3971" y="5388"/>
                    <a:pt x="4254" y="5010"/>
                    <a:pt x="4254" y="4632"/>
                  </a:cubicBezTo>
                  <a:cubicBezTo>
                    <a:pt x="4254" y="4443"/>
                    <a:pt x="4412" y="4285"/>
                    <a:pt x="4601" y="4285"/>
                  </a:cubicBezTo>
                  <a:cubicBezTo>
                    <a:pt x="4790" y="4285"/>
                    <a:pt x="4947" y="4443"/>
                    <a:pt x="4947" y="4632"/>
                  </a:cubicBezTo>
                  <a:cubicBezTo>
                    <a:pt x="4947" y="5010"/>
                    <a:pt x="4821" y="5388"/>
                    <a:pt x="4601" y="5640"/>
                  </a:cubicBezTo>
                  <a:lnTo>
                    <a:pt x="5609" y="5640"/>
                  </a:lnTo>
                  <a:lnTo>
                    <a:pt x="5609" y="6365"/>
                  </a:lnTo>
                  <a:lnTo>
                    <a:pt x="4601" y="6365"/>
                  </a:lnTo>
                  <a:cubicBezTo>
                    <a:pt x="4002" y="6365"/>
                    <a:pt x="3561" y="6837"/>
                    <a:pt x="3561" y="7373"/>
                  </a:cubicBezTo>
                  <a:cubicBezTo>
                    <a:pt x="3561" y="7971"/>
                    <a:pt x="4034" y="8412"/>
                    <a:pt x="4601" y="8412"/>
                  </a:cubicBezTo>
                  <a:lnTo>
                    <a:pt x="5609" y="8412"/>
                  </a:lnTo>
                  <a:lnTo>
                    <a:pt x="5609" y="9106"/>
                  </a:lnTo>
                  <a:lnTo>
                    <a:pt x="5262" y="9106"/>
                  </a:lnTo>
                  <a:cubicBezTo>
                    <a:pt x="4664" y="9106"/>
                    <a:pt x="4254" y="9578"/>
                    <a:pt x="4254" y="10145"/>
                  </a:cubicBezTo>
                  <a:cubicBezTo>
                    <a:pt x="4254" y="10744"/>
                    <a:pt x="4727" y="11153"/>
                    <a:pt x="5262" y="11153"/>
                  </a:cubicBezTo>
                  <a:lnTo>
                    <a:pt x="5609" y="11153"/>
                  </a:lnTo>
                  <a:lnTo>
                    <a:pt x="5609" y="11531"/>
                  </a:lnTo>
                  <a:cubicBezTo>
                    <a:pt x="5609" y="11720"/>
                    <a:pt x="5766" y="11878"/>
                    <a:pt x="5987" y="11878"/>
                  </a:cubicBezTo>
                  <a:cubicBezTo>
                    <a:pt x="6176" y="11878"/>
                    <a:pt x="6333" y="11720"/>
                    <a:pt x="6333" y="11531"/>
                  </a:cubicBezTo>
                  <a:lnTo>
                    <a:pt x="6333" y="11153"/>
                  </a:lnTo>
                  <a:lnTo>
                    <a:pt x="6680" y="11153"/>
                  </a:lnTo>
                  <a:cubicBezTo>
                    <a:pt x="6869" y="11153"/>
                    <a:pt x="7026" y="10996"/>
                    <a:pt x="7026" y="10807"/>
                  </a:cubicBezTo>
                  <a:cubicBezTo>
                    <a:pt x="7026" y="10618"/>
                    <a:pt x="6869" y="10460"/>
                    <a:pt x="6680" y="10460"/>
                  </a:cubicBezTo>
                  <a:lnTo>
                    <a:pt x="6333" y="10460"/>
                  </a:lnTo>
                  <a:lnTo>
                    <a:pt x="6333" y="9736"/>
                  </a:lnTo>
                  <a:lnTo>
                    <a:pt x="6680" y="9736"/>
                  </a:lnTo>
                  <a:cubicBezTo>
                    <a:pt x="7279" y="9736"/>
                    <a:pt x="7720" y="9263"/>
                    <a:pt x="7720" y="8727"/>
                  </a:cubicBezTo>
                  <a:cubicBezTo>
                    <a:pt x="7720" y="8129"/>
                    <a:pt x="7247" y="7688"/>
                    <a:pt x="6680" y="7688"/>
                  </a:cubicBezTo>
                  <a:lnTo>
                    <a:pt x="6333" y="7688"/>
                  </a:lnTo>
                  <a:lnTo>
                    <a:pt x="6333" y="6995"/>
                  </a:lnTo>
                  <a:lnTo>
                    <a:pt x="7342" y="6995"/>
                  </a:lnTo>
                  <a:cubicBezTo>
                    <a:pt x="7751" y="6995"/>
                    <a:pt x="8098" y="6743"/>
                    <a:pt x="8255" y="6428"/>
                  </a:cubicBezTo>
                  <a:cubicBezTo>
                    <a:pt x="8066" y="6333"/>
                    <a:pt x="7877" y="6176"/>
                    <a:pt x="7657" y="6018"/>
                  </a:cubicBezTo>
                  <a:cubicBezTo>
                    <a:pt x="7625" y="6176"/>
                    <a:pt x="7499" y="6270"/>
                    <a:pt x="7310" y="6270"/>
                  </a:cubicBezTo>
                  <a:lnTo>
                    <a:pt x="6302" y="6270"/>
                  </a:lnTo>
                  <a:lnTo>
                    <a:pt x="6302" y="5577"/>
                  </a:lnTo>
                  <a:lnTo>
                    <a:pt x="7310" y="5577"/>
                  </a:lnTo>
                  <a:cubicBezTo>
                    <a:pt x="7121" y="5262"/>
                    <a:pt x="6963" y="4947"/>
                    <a:pt x="6963" y="4537"/>
                  </a:cubicBezTo>
                  <a:cubicBezTo>
                    <a:pt x="6963" y="4348"/>
                    <a:pt x="7121" y="4191"/>
                    <a:pt x="7310" y="4191"/>
                  </a:cubicBezTo>
                  <a:cubicBezTo>
                    <a:pt x="7499" y="4191"/>
                    <a:pt x="7657" y="4348"/>
                    <a:pt x="7657" y="4537"/>
                  </a:cubicBezTo>
                  <a:cubicBezTo>
                    <a:pt x="7657" y="4978"/>
                    <a:pt x="7940" y="5293"/>
                    <a:pt x="8255" y="5577"/>
                  </a:cubicBezTo>
                  <a:lnTo>
                    <a:pt x="9043" y="5577"/>
                  </a:lnTo>
                  <a:cubicBezTo>
                    <a:pt x="8602" y="5230"/>
                    <a:pt x="8224" y="4758"/>
                    <a:pt x="7877" y="3970"/>
                  </a:cubicBezTo>
                  <a:cubicBezTo>
                    <a:pt x="7783" y="3813"/>
                    <a:pt x="7877" y="3561"/>
                    <a:pt x="8066" y="3498"/>
                  </a:cubicBezTo>
                  <a:cubicBezTo>
                    <a:pt x="8108" y="3472"/>
                    <a:pt x="8155" y="3461"/>
                    <a:pt x="8203" y="3461"/>
                  </a:cubicBezTo>
                  <a:cubicBezTo>
                    <a:pt x="8333" y="3461"/>
                    <a:pt x="8470" y="3548"/>
                    <a:pt x="8539" y="3687"/>
                  </a:cubicBezTo>
                  <a:cubicBezTo>
                    <a:pt x="9326" y="5545"/>
                    <a:pt x="10807" y="5545"/>
                    <a:pt x="10807" y="5545"/>
                  </a:cubicBezTo>
                  <a:lnTo>
                    <a:pt x="11532" y="5545"/>
                  </a:lnTo>
                  <a:cubicBezTo>
                    <a:pt x="11689" y="5545"/>
                    <a:pt x="11847" y="5419"/>
                    <a:pt x="11878" y="5262"/>
                  </a:cubicBezTo>
                  <a:cubicBezTo>
                    <a:pt x="11721" y="5167"/>
                    <a:pt x="11626" y="5010"/>
                    <a:pt x="11469" y="4947"/>
                  </a:cubicBezTo>
                  <a:cubicBezTo>
                    <a:pt x="10366" y="4506"/>
                    <a:pt x="9988" y="3750"/>
                    <a:pt x="9641" y="3183"/>
                  </a:cubicBezTo>
                  <a:cubicBezTo>
                    <a:pt x="9358" y="2710"/>
                    <a:pt x="9106" y="2269"/>
                    <a:pt x="8602" y="2143"/>
                  </a:cubicBezTo>
                  <a:cubicBezTo>
                    <a:pt x="8535" y="2127"/>
                    <a:pt x="8466" y="2119"/>
                    <a:pt x="8393" y="2119"/>
                  </a:cubicBezTo>
                  <a:cubicBezTo>
                    <a:pt x="7880" y="2119"/>
                    <a:pt x="7197" y="2512"/>
                    <a:pt x="6176" y="3340"/>
                  </a:cubicBezTo>
                  <a:lnTo>
                    <a:pt x="6176" y="2017"/>
                  </a:lnTo>
                  <a:cubicBezTo>
                    <a:pt x="6554" y="1859"/>
                    <a:pt x="6869" y="1513"/>
                    <a:pt x="6869" y="1040"/>
                  </a:cubicBezTo>
                  <a:cubicBezTo>
                    <a:pt x="6869" y="442"/>
                    <a:pt x="6396" y="1"/>
                    <a:pt x="58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5989717" y="3664400"/>
            <a:ext cx="6202283" cy="830997"/>
            <a:chOff x="5989717" y="3664400"/>
            <a:chExt cx="6202283" cy="830997"/>
          </a:xfrm>
        </p:grpSpPr>
        <p:sp>
          <p:nvSpPr>
            <p:cNvPr id="15" name="Прямокутник 14"/>
            <p:cNvSpPr/>
            <p:nvPr/>
          </p:nvSpPr>
          <p:spPr>
            <a:xfrm>
              <a:off x="6548080" y="3664400"/>
              <a:ext cx="56439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Надання безкоштовних стоматологічних послуг пільговим категоріям населення –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6,1, </a:t>
              </a:r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т. ч. відшкодування витрат по зубопротезуванню учасників АТО –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1,3</a:t>
              </a:r>
              <a:endParaRPr lang="uk-UA" sz="700" spc="-3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1849;p74"/>
            <p:cNvSpPr/>
            <p:nvPr/>
          </p:nvSpPr>
          <p:spPr>
            <a:xfrm>
              <a:off x="5989717" y="3854665"/>
              <a:ext cx="468000" cy="540000"/>
            </a:xfrm>
            <a:custGeom>
              <a:avLst/>
              <a:gdLst/>
              <a:ahLst/>
              <a:cxnLst/>
              <a:rect l="l" t="t" r="r" b="b"/>
              <a:pathLst>
                <a:path w="10397" h="11816" extrusionOk="0">
                  <a:moveTo>
                    <a:pt x="6939" y="1373"/>
                  </a:moveTo>
                  <a:cubicBezTo>
                    <a:pt x="7177" y="1373"/>
                    <a:pt x="7419" y="1418"/>
                    <a:pt x="7656" y="1513"/>
                  </a:cubicBezTo>
                  <a:cubicBezTo>
                    <a:pt x="8255" y="1734"/>
                    <a:pt x="8696" y="2206"/>
                    <a:pt x="8853" y="2836"/>
                  </a:cubicBezTo>
                  <a:cubicBezTo>
                    <a:pt x="8916" y="3435"/>
                    <a:pt x="8822" y="4065"/>
                    <a:pt x="8412" y="4538"/>
                  </a:cubicBezTo>
                  <a:cubicBezTo>
                    <a:pt x="8349" y="4601"/>
                    <a:pt x="8255" y="4664"/>
                    <a:pt x="8129" y="4664"/>
                  </a:cubicBezTo>
                  <a:cubicBezTo>
                    <a:pt x="8066" y="4664"/>
                    <a:pt x="7971" y="4601"/>
                    <a:pt x="7939" y="4569"/>
                  </a:cubicBezTo>
                  <a:cubicBezTo>
                    <a:pt x="7782" y="4443"/>
                    <a:pt x="7782" y="4223"/>
                    <a:pt x="7908" y="4097"/>
                  </a:cubicBezTo>
                  <a:cubicBezTo>
                    <a:pt x="8129" y="3782"/>
                    <a:pt x="8223" y="3403"/>
                    <a:pt x="8129" y="2962"/>
                  </a:cubicBezTo>
                  <a:cubicBezTo>
                    <a:pt x="8066" y="2553"/>
                    <a:pt x="7750" y="2238"/>
                    <a:pt x="7404" y="2143"/>
                  </a:cubicBezTo>
                  <a:cubicBezTo>
                    <a:pt x="7254" y="2086"/>
                    <a:pt x="7095" y="2057"/>
                    <a:pt x="6939" y="2057"/>
                  </a:cubicBezTo>
                  <a:cubicBezTo>
                    <a:pt x="6669" y="2057"/>
                    <a:pt x="6406" y="2141"/>
                    <a:pt x="6207" y="2301"/>
                  </a:cubicBezTo>
                  <a:cubicBezTo>
                    <a:pt x="6148" y="2336"/>
                    <a:pt x="6084" y="2354"/>
                    <a:pt x="6021" y="2354"/>
                  </a:cubicBezTo>
                  <a:cubicBezTo>
                    <a:pt x="5916" y="2354"/>
                    <a:pt x="5813" y="2305"/>
                    <a:pt x="5734" y="2206"/>
                  </a:cubicBezTo>
                  <a:cubicBezTo>
                    <a:pt x="5608" y="2049"/>
                    <a:pt x="5671" y="1860"/>
                    <a:pt x="5829" y="1734"/>
                  </a:cubicBezTo>
                  <a:cubicBezTo>
                    <a:pt x="6163" y="1498"/>
                    <a:pt x="6545" y="1373"/>
                    <a:pt x="6939" y="1373"/>
                  </a:cubicBezTo>
                  <a:close/>
                  <a:moveTo>
                    <a:pt x="3466" y="1"/>
                  </a:moveTo>
                  <a:cubicBezTo>
                    <a:pt x="3182" y="1"/>
                    <a:pt x="2899" y="32"/>
                    <a:pt x="2678" y="95"/>
                  </a:cubicBezTo>
                  <a:cubicBezTo>
                    <a:pt x="1481" y="348"/>
                    <a:pt x="504" y="1293"/>
                    <a:pt x="221" y="2490"/>
                  </a:cubicBezTo>
                  <a:cubicBezTo>
                    <a:pt x="0" y="3498"/>
                    <a:pt x="189" y="4569"/>
                    <a:pt x="851" y="5388"/>
                  </a:cubicBezTo>
                  <a:cubicBezTo>
                    <a:pt x="1292" y="5955"/>
                    <a:pt x="1512" y="6711"/>
                    <a:pt x="1512" y="7499"/>
                  </a:cubicBezTo>
                  <a:lnTo>
                    <a:pt x="1512" y="10209"/>
                  </a:lnTo>
                  <a:cubicBezTo>
                    <a:pt x="1512" y="11122"/>
                    <a:pt x="2237" y="11815"/>
                    <a:pt x="3151" y="11815"/>
                  </a:cubicBezTo>
                  <a:cubicBezTo>
                    <a:pt x="4033" y="11815"/>
                    <a:pt x="4757" y="11122"/>
                    <a:pt x="4757" y="10209"/>
                  </a:cubicBezTo>
                  <a:lnTo>
                    <a:pt x="4757" y="8539"/>
                  </a:lnTo>
                  <a:cubicBezTo>
                    <a:pt x="4757" y="8318"/>
                    <a:pt x="4947" y="8066"/>
                    <a:pt x="5230" y="8066"/>
                  </a:cubicBezTo>
                  <a:cubicBezTo>
                    <a:pt x="5451" y="8066"/>
                    <a:pt x="5703" y="8287"/>
                    <a:pt x="5703" y="8539"/>
                  </a:cubicBezTo>
                  <a:lnTo>
                    <a:pt x="5703" y="10209"/>
                  </a:lnTo>
                  <a:cubicBezTo>
                    <a:pt x="5703" y="11122"/>
                    <a:pt x="6396" y="11815"/>
                    <a:pt x="7309" y="11815"/>
                  </a:cubicBezTo>
                  <a:cubicBezTo>
                    <a:pt x="8223" y="11815"/>
                    <a:pt x="8916" y="11122"/>
                    <a:pt x="8916" y="10209"/>
                  </a:cubicBezTo>
                  <a:lnTo>
                    <a:pt x="8916" y="7499"/>
                  </a:lnTo>
                  <a:cubicBezTo>
                    <a:pt x="8916" y="6711"/>
                    <a:pt x="9168" y="5955"/>
                    <a:pt x="9609" y="5388"/>
                  </a:cubicBezTo>
                  <a:cubicBezTo>
                    <a:pt x="10145" y="4569"/>
                    <a:pt x="10397" y="3498"/>
                    <a:pt x="10145" y="2490"/>
                  </a:cubicBezTo>
                  <a:cubicBezTo>
                    <a:pt x="9893" y="1293"/>
                    <a:pt x="8885" y="348"/>
                    <a:pt x="7719" y="95"/>
                  </a:cubicBezTo>
                  <a:cubicBezTo>
                    <a:pt x="7435" y="1"/>
                    <a:pt x="7152" y="1"/>
                    <a:pt x="6931" y="1"/>
                  </a:cubicBezTo>
                  <a:cubicBezTo>
                    <a:pt x="6333" y="1"/>
                    <a:pt x="5703" y="158"/>
                    <a:pt x="5199" y="474"/>
                  </a:cubicBezTo>
                  <a:cubicBezTo>
                    <a:pt x="4663" y="158"/>
                    <a:pt x="4033" y="1"/>
                    <a:pt x="346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50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3953338765"/>
              </p:ext>
            </p:extLst>
          </p:nvPr>
        </p:nvGraphicFramePr>
        <p:xfrm>
          <a:off x="6353504" y="1490722"/>
          <a:ext cx="5705331" cy="47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oogle Shape;11734;p74"/>
          <p:cNvGrpSpPr/>
          <p:nvPr/>
        </p:nvGrpSpPr>
        <p:grpSpPr>
          <a:xfrm>
            <a:off x="174358" y="5581661"/>
            <a:ext cx="468000" cy="504000"/>
            <a:chOff x="-28069875" y="3175300"/>
            <a:chExt cx="260725" cy="296150"/>
          </a:xfrm>
        </p:grpSpPr>
        <p:sp>
          <p:nvSpPr>
            <p:cNvPr id="14" name="Google Shape;11735;p74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736;p74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737;p74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738;p74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739;p74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40;p74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741;p74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742;p74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743;p74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Прямокутник 86"/>
          <p:cNvSpPr/>
          <p:nvPr/>
        </p:nvSpPr>
        <p:spPr>
          <a:xfrm>
            <a:off x="799285" y="5245698"/>
            <a:ext cx="5424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Збільшений розмір доплат до пенсії членам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підпілля та колишнім політв’язням і репресованим з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грн до 1000 грн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місяць та членам сімей репресованих і реабілітованих з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грн до 400 грн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виплати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кишенькові дітям-інвалідам, дітям, позбавленим батьківського піклування з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грн до 700 грн</a:t>
            </a:r>
          </a:p>
        </p:txBody>
      </p:sp>
      <p:grpSp>
        <p:nvGrpSpPr>
          <p:cNvPr id="10" name="Групувати 9"/>
          <p:cNvGrpSpPr/>
          <p:nvPr/>
        </p:nvGrpSpPr>
        <p:grpSpPr>
          <a:xfrm>
            <a:off x="137180" y="2252459"/>
            <a:ext cx="6151456" cy="558095"/>
            <a:chOff x="118556" y="2370852"/>
            <a:chExt cx="6151456" cy="558095"/>
          </a:xfrm>
        </p:grpSpPr>
        <p:grpSp>
          <p:nvGrpSpPr>
            <p:cNvPr id="4" name="Групувати 3"/>
            <p:cNvGrpSpPr/>
            <p:nvPr/>
          </p:nvGrpSpPr>
          <p:grpSpPr>
            <a:xfrm>
              <a:off x="118556" y="2424947"/>
              <a:ext cx="675241" cy="504000"/>
              <a:chOff x="793861" y="3122042"/>
              <a:chExt cx="1019134" cy="610007"/>
            </a:xfrm>
          </p:grpSpPr>
          <p:sp>
            <p:nvSpPr>
              <p:cNvPr id="35" name="Google Shape;13216;p77"/>
              <p:cNvSpPr/>
              <p:nvPr/>
            </p:nvSpPr>
            <p:spPr>
              <a:xfrm flipH="1">
                <a:off x="926114" y="3279271"/>
                <a:ext cx="330919" cy="312633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10343" extrusionOk="0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139;p68"/>
              <p:cNvSpPr/>
              <p:nvPr/>
            </p:nvSpPr>
            <p:spPr>
              <a:xfrm>
                <a:off x="800147" y="3122042"/>
                <a:ext cx="582900" cy="517340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8118" extrusionOk="0">
                    <a:moveTo>
                      <a:pt x="17628" y="1133"/>
                    </a:moveTo>
                    <a:cubicBezTo>
                      <a:pt x="17939" y="1133"/>
                      <a:pt x="18193" y="1387"/>
                      <a:pt x="18193" y="1701"/>
                    </a:cubicBezTo>
                    <a:lnTo>
                      <a:pt x="18193" y="11324"/>
                    </a:lnTo>
                    <a:lnTo>
                      <a:pt x="1133" y="11324"/>
                    </a:lnTo>
                    <a:lnTo>
                      <a:pt x="1133" y="1701"/>
                    </a:lnTo>
                    <a:cubicBezTo>
                      <a:pt x="1133" y="1387"/>
                      <a:pt x="1387" y="1133"/>
                      <a:pt x="1701" y="1133"/>
                    </a:cubicBezTo>
                    <a:close/>
                    <a:moveTo>
                      <a:pt x="18193" y="12456"/>
                    </a:moveTo>
                    <a:lnTo>
                      <a:pt x="18193" y="13024"/>
                    </a:lnTo>
                    <a:cubicBezTo>
                      <a:pt x="18193" y="13335"/>
                      <a:pt x="17939" y="13588"/>
                      <a:pt x="17628" y="13588"/>
                    </a:cubicBezTo>
                    <a:lnTo>
                      <a:pt x="1701" y="13588"/>
                    </a:lnTo>
                    <a:cubicBezTo>
                      <a:pt x="1387" y="13588"/>
                      <a:pt x="1133" y="13335"/>
                      <a:pt x="1133" y="13024"/>
                    </a:cubicBezTo>
                    <a:lnTo>
                      <a:pt x="1133" y="12456"/>
                    </a:lnTo>
                    <a:close/>
                    <a:moveTo>
                      <a:pt x="11520" y="14720"/>
                    </a:moveTo>
                    <a:lnTo>
                      <a:pt x="12275" y="16985"/>
                    </a:lnTo>
                    <a:lnTo>
                      <a:pt x="7051" y="16985"/>
                    </a:lnTo>
                    <a:lnTo>
                      <a:pt x="7806" y="14720"/>
                    </a:lnTo>
                    <a:close/>
                    <a:moveTo>
                      <a:pt x="1701" y="1"/>
                    </a:moveTo>
                    <a:cubicBezTo>
                      <a:pt x="762" y="1"/>
                      <a:pt x="1" y="762"/>
                      <a:pt x="1" y="1701"/>
                    </a:cubicBezTo>
                    <a:lnTo>
                      <a:pt x="1" y="13024"/>
                    </a:lnTo>
                    <a:cubicBezTo>
                      <a:pt x="1" y="13960"/>
                      <a:pt x="762" y="14720"/>
                      <a:pt x="1701" y="14720"/>
                    </a:cubicBezTo>
                    <a:lnTo>
                      <a:pt x="6614" y="14720"/>
                    </a:lnTo>
                    <a:lnTo>
                      <a:pt x="5859" y="16985"/>
                    </a:lnTo>
                    <a:lnTo>
                      <a:pt x="4002" y="16985"/>
                    </a:lnTo>
                    <a:cubicBezTo>
                      <a:pt x="3688" y="16985"/>
                      <a:pt x="3437" y="17239"/>
                      <a:pt x="3437" y="17553"/>
                    </a:cubicBezTo>
                    <a:cubicBezTo>
                      <a:pt x="3437" y="17864"/>
                      <a:pt x="3688" y="18117"/>
                      <a:pt x="4002" y="18117"/>
                    </a:cubicBezTo>
                    <a:lnTo>
                      <a:pt x="15325" y="18117"/>
                    </a:lnTo>
                    <a:cubicBezTo>
                      <a:pt x="15639" y="18117"/>
                      <a:pt x="15889" y="17864"/>
                      <a:pt x="15889" y="17553"/>
                    </a:cubicBezTo>
                    <a:cubicBezTo>
                      <a:pt x="15889" y="17239"/>
                      <a:pt x="15639" y="16985"/>
                      <a:pt x="15325" y="16985"/>
                    </a:cubicBezTo>
                    <a:lnTo>
                      <a:pt x="13468" y="16985"/>
                    </a:lnTo>
                    <a:lnTo>
                      <a:pt x="12713" y="14720"/>
                    </a:lnTo>
                    <a:lnTo>
                      <a:pt x="17628" y="14720"/>
                    </a:lnTo>
                    <a:cubicBezTo>
                      <a:pt x="18565" y="14720"/>
                      <a:pt x="19325" y="13960"/>
                      <a:pt x="19325" y="13024"/>
                    </a:cubicBezTo>
                    <a:lnTo>
                      <a:pt x="19325" y="1701"/>
                    </a:lnTo>
                    <a:cubicBezTo>
                      <a:pt x="19325" y="762"/>
                      <a:pt x="18565" y="1"/>
                      <a:pt x="17628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25" name="Google Shape;11850;p74"/>
              <p:cNvGrpSpPr/>
              <p:nvPr/>
            </p:nvGrpSpPr>
            <p:grpSpPr>
              <a:xfrm>
                <a:off x="793861" y="3122043"/>
                <a:ext cx="1019134" cy="610006"/>
                <a:chOff x="-26981375" y="4002300"/>
                <a:chExt cx="296150" cy="192200"/>
              </a:xfrm>
            </p:grpSpPr>
            <p:sp>
              <p:nvSpPr>
                <p:cNvPr id="27" name="Google Shape;11852;p74"/>
                <p:cNvSpPr/>
                <p:nvPr/>
              </p:nvSpPr>
              <p:spPr>
                <a:xfrm>
                  <a:off x="-26981375" y="4124375"/>
                  <a:ext cx="174075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2805" extrusionOk="0">
                      <a:moveTo>
                        <a:pt x="2457" y="1418"/>
                      </a:moveTo>
                      <a:cubicBezTo>
                        <a:pt x="2647" y="1418"/>
                        <a:pt x="2804" y="1576"/>
                        <a:pt x="2804" y="1765"/>
                      </a:cubicBezTo>
                      <a:cubicBezTo>
                        <a:pt x="2804" y="1954"/>
                        <a:pt x="2647" y="2111"/>
                        <a:pt x="2457" y="2111"/>
                      </a:cubicBezTo>
                      <a:cubicBezTo>
                        <a:pt x="2237" y="2111"/>
                        <a:pt x="2079" y="1954"/>
                        <a:pt x="2079" y="1765"/>
                      </a:cubicBezTo>
                      <a:cubicBezTo>
                        <a:pt x="2079" y="1576"/>
                        <a:pt x="2237" y="1418"/>
                        <a:pt x="2457" y="1418"/>
                      </a:cubicBezTo>
                      <a:close/>
                      <a:moveTo>
                        <a:pt x="32" y="0"/>
                      </a:moveTo>
                      <a:lnTo>
                        <a:pt x="32" y="1009"/>
                      </a:lnTo>
                      <a:cubicBezTo>
                        <a:pt x="0" y="1607"/>
                        <a:pt x="473" y="2080"/>
                        <a:pt x="1071" y="2080"/>
                      </a:cubicBezTo>
                      <a:lnTo>
                        <a:pt x="1449" y="2080"/>
                      </a:lnTo>
                      <a:cubicBezTo>
                        <a:pt x="1607" y="2489"/>
                        <a:pt x="1985" y="2804"/>
                        <a:pt x="2457" y="2804"/>
                      </a:cubicBezTo>
                      <a:cubicBezTo>
                        <a:pt x="2867" y="2804"/>
                        <a:pt x="3277" y="2521"/>
                        <a:pt x="3434" y="2080"/>
                      </a:cubicBezTo>
                      <a:lnTo>
                        <a:pt x="6963" y="2080"/>
                      </a:lnTo>
                      <a:lnTo>
                        <a:pt x="6963" y="0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1853;p74"/>
                <p:cNvSpPr/>
                <p:nvPr/>
              </p:nvSpPr>
              <p:spPr>
                <a:xfrm>
                  <a:off x="-26790000" y="4002300"/>
                  <a:ext cx="104775" cy="1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688" extrusionOk="0">
                      <a:moveTo>
                        <a:pt x="1513" y="693"/>
                      </a:moveTo>
                      <a:cubicBezTo>
                        <a:pt x="1954" y="693"/>
                        <a:pt x="2364" y="977"/>
                        <a:pt x="2521" y="1386"/>
                      </a:cubicBezTo>
                      <a:lnTo>
                        <a:pt x="3372" y="3497"/>
                      </a:lnTo>
                      <a:lnTo>
                        <a:pt x="1765" y="3497"/>
                      </a:lnTo>
                      <a:cubicBezTo>
                        <a:pt x="1576" y="3497"/>
                        <a:pt x="1419" y="3340"/>
                        <a:pt x="1419" y="3151"/>
                      </a:cubicBezTo>
                      <a:lnTo>
                        <a:pt x="1419" y="693"/>
                      </a:lnTo>
                      <a:close/>
                      <a:moveTo>
                        <a:pt x="1765" y="6270"/>
                      </a:moveTo>
                      <a:cubicBezTo>
                        <a:pt x="1954" y="6270"/>
                        <a:pt x="2112" y="6427"/>
                        <a:pt x="2112" y="6616"/>
                      </a:cubicBezTo>
                      <a:cubicBezTo>
                        <a:pt x="2112" y="6805"/>
                        <a:pt x="1954" y="6963"/>
                        <a:pt x="1765" y="6963"/>
                      </a:cubicBezTo>
                      <a:cubicBezTo>
                        <a:pt x="1576" y="6963"/>
                        <a:pt x="1419" y="6805"/>
                        <a:pt x="1419" y="6616"/>
                      </a:cubicBezTo>
                      <a:cubicBezTo>
                        <a:pt x="1419" y="6427"/>
                        <a:pt x="1576" y="6270"/>
                        <a:pt x="1765" y="6270"/>
                      </a:cubicBezTo>
                      <a:close/>
                      <a:moveTo>
                        <a:pt x="1" y="0"/>
                      </a:moveTo>
                      <a:lnTo>
                        <a:pt x="1" y="6963"/>
                      </a:lnTo>
                      <a:lnTo>
                        <a:pt x="788" y="6963"/>
                      </a:lnTo>
                      <a:cubicBezTo>
                        <a:pt x="946" y="7372"/>
                        <a:pt x="1293" y="7687"/>
                        <a:pt x="1765" y="7687"/>
                      </a:cubicBezTo>
                      <a:cubicBezTo>
                        <a:pt x="2206" y="7687"/>
                        <a:pt x="2584" y="7404"/>
                        <a:pt x="2742" y="6963"/>
                      </a:cubicBezTo>
                      <a:lnTo>
                        <a:pt x="3151" y="6963"/>
                      </a:lnTo>
                      <a:cubicBezTo>
                        <a:pt x="3718" y="6963"/>
                        <a:pt x="4159" y="6490"/>
                        <a:pt x="4159" y="5955"/>
                      </a:cubicBezTo>
                      <a:lnTo>
                        <a:pt x="4159" y="5577"/>
                      </a:lnTo>
                      <a:lnTo>
                        <a:pt x="3151" y="5577"/>
                      </a:lnTo>
                      <a:cubicBezTo>
                        <a:pt x="2931" y="5577"/>
                        <a:pt x="2773" y="5419"/>
                        <a:pt x="2773" y="5230"/>
                      </a:cubicBezTo>
                      <a:cubicBezTo>
                        <a:pt x="2773" y="5041"/>
                        <a:pt x="2994" y="4883"/>
                        <a:pt x="3183" y="4883"/>
                      </a:cubicBezTo>
                      <a:lnTo>
                        <a:pt x="4191" y="4883"/>
                      </a:lnTo>
                      <a:lnTo>
                        <a:pt x="4191" y="4096"/>
                      </a:lnTo>
                      <a:cubicBezTo>
                        <a:pt x="4191" y="3970"/>
                        <a:pt x="4159" y="3812"/>
                        <a:pt x="4159" y="3686"/>
                      </a:cubicBezTo>
                      <a:cubicBezTo>
                        <a:pt x="4096" y="3466"/>
                        <a:pt x="3246" y="1386"/>
                        <a:pt x="3151" y="1103"/>
                      </a:cubicBezTo>
                      <a:cubicBezTo>
                        <a:pt x="2868" y="410"/>
                        <a:pt x="2238" y="0"/>
                        <a:pt x="1545" y="0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9" name="Прямокутник 88"/>
            <p:cNvSpPr/>
            <p:nvPr/>
          </p:nvSpPr>
          <p:spPr>
            <a:xfrm>
              <a:off x="845530" y="2370852"/>
              <a:ext cx="5424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Перевезення пасажирів пільгових категорій громадян </a:t>
              </a:r>
              <a:r>
                <a:rPr lang="uk-UA" sz="1400" b="1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124,0; </a:t>
              </a:r>
              <a:r>
                <a:rPr lang="uk-UA"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т. ч. надання послуг з перевезення людей на візках – </a:t>
              </a:r>
              <a:r>
                <a:rPr lang="uk-UA" sz="1400" b="1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399751" y="1187568"/>
            <a:ext cx="478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та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пріоритети (млн грн):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232986" y="2921208"/>
            <a:ext cx="6049036" cy="530645"/>
            <a:chOff x="202796" y="3994879"/>
            <a:chExt cx="6049036" cy="530645"/>
          </a:xfrm>
        </p:grpSpPr>
        <p:sp>
          <p:nvSpPr>
            <p:cNvPr id="23" name="Google Shape;11289;p73"/>
            <p:cNvSpPr/>
            <p:nvPr/>
          </p:nvSpPr>
          <p:spPr>
            <a:xfrm>
              <a:off x="202796" y="4021524"/>
              <a:ext cx="468000" cy="504000"/>
            </a:xfrm>
            <a:custGeom>
              <a:avLst/>
              <a:gdLst/>
              <a:ahLst/>
              <a:cxnLst/>
              <a:rect l="l" t="t" r="r" b="b"/>
              <a:pathLst>
                <a:path w="11973" h="11698" extrusionOk="0">
                  <a:moveTo>
                    <a:pt x="8928" y="1750"/>
                  </a:moveTo>
                  <a:cubicBezTo>
                    <a:pt x="9192" y="1750"/>
                    <a:pt x="9452" y="1852"/>
                    <a:pt x="9641" y="2057"/>
                  </a:cubicBezTo>
                  <a:cubicBezTo>
                    <a:pt x="10050" y="2435"/>
                    <a:pt x="10050" y="3096"/>
                    <a:pt x="9641" y="3506"/>
                  </a:cubicBezTo>
                  <a:cubicBezTo>
                    <a:pt x="9452" y="3695"/>
                    <a:pt x="9192" y="3790"/>
                    <a:pt x="8928" y="3790"/>
                  </a:cubicBezTo>
                  <a:cubicBezTo>
                    <a:pt x="8664" y="3790"/>
                    <a:pt x="8396" y="3695"/>
                    <a:pt x="8192" y="3506"/>
                  </a:cubicBezTo>
                  <a:cubicBezTo>
                    <a:pt x="7814" y="3096"/>
                    <a:pt x="7814" y="2435"/>
                    <a:pt x="8192" y="2057"/>
                  </a:cubicBezTo>
                  <a:cubicBezTo>
                    <a:pt x="8396" y="1852"/>
                    <a:pt x="8664" y="1750"/>
                    <a:pt x="8928" y="1750"/>
                  </a:cubicBezTo>
                  <a:close/>
                  <a:moveTo>
                    <a:pt x="7901" y="1"/>
                  </a:moveTo>
                  <a:cubicBezTo>
                    <a:pt x="6958" y="1"/>
                    <a:pt x="6010" y="363"/>
                    <a:pt x="5293" y="1080"/>
                  </a:cubicBezTo>
                  <a:cubicBezTo>
                    <a:pt x="4285" y="2088"/>
                    <a:pt x="3939" y="3569"/>
                    <a:pt x="4380" y="4924"/>
                  </a:cubicBezTo>
                  <a:lnTo>
                    <a:pt x="126" y="9177"/>
                  </a:lnTo>
                  <a:cubicBezTo>
                    <a:pt x="32" y="9240"/>
                    <a:pt x="0" y="9334"/>
                    <a:pt x="0" y="9397"/>
                  </a:cubicBezTo>
                  <a:lnTo>
                    <a:pt x="0" y="11319"/>
                  </a:lnTo>
                  <a:cubicBezTo>
                    <a:pt x="0" y="11540"/>
                    <a:pt x="158" y="11697"/>
                    <a:pt x="347" y="11697"/>
                  </a:cubicBezTo>
                  <a:lnTo>
                    <a:pt x="2300" y="11697"/>
                  </a:lnTo>
                  <a:cubicBezTo>
                    <a:pt x="2363" y="11697"/>
                    <a:pt x="2489" y="11634"/>
                    <a:pt x="2521" y="11571"/>
                  </a:cubicBezTo>
                  <a:lnTo>
                    <a:pt x="2993" y="11099"/>
                  </a:lnTo>
                  <a:cubicBezTo>
                    <a:pt x="3088" y="11004"/>
                    <a:pt x="3119" y="10910"/>
                    <a:pt x="3088" y="10815"/>
                  </a:cubicBezTo>
                  <a:lnTo>
                    <a:pt x="2993" y="10311"/>
                  </a:lnTo>
                  <a:lnTo>
                    <a:pt x="3718" y="10217"/>
                  </a:lnTo>
                  <a:cubicBezTo>
                    <a:pt x="3876" y="10217"/>
                    <a:pt x="3970" y="10091"/>
                    <a:pt x="4033" y="9902"/>
                  </a:cubicBezTo>
                  <a:lnTo>
                    <a:pt x="4096" y="9208"/>
                  </a:lnTo>
                  <a:lnTo>
                    <a:pt x="4600" y="9271"/>
                  </a:lnTo>
                  <a:cubicBezTo>
                    <a:pt x="4695" y="9271"/>
                    <a:pt x="4821" y="9271"/>
                    <a:pt x="4884" y="9208"/>
                  </a:cubicBezTo>
                  <a:cubicBezTo>
                    <a:pt x="4978" y="9114"/>
                    <a:pt x="5010" y="9051"/>
                    <a:pt x="5010" y="8956"/>
                  </a:cubicBezTo>
                  <a:lnTo>
                    <a:pt x="5010" y="8326"/>
                  </a:lnTo>
                  <a:lnTo>
                    <a:pt x="5640" y="8326"/>
                  </a:lnTo>
                  <a:cubicBezTo>
                    <a:pt x="5703" y="8326"/>
                    <a:pt x="5829" y="8295"/>
                    <a:pt x="5860" y="8232"/>
                  </a:cubicBezTo>
                  <a:lnTo>
                    <a:pt x="6742" y="7350"/>
                  </a:lnTo>
                  <a:cubicBezTo>
                    <a:pt x="7131" y="7479"/>
                    <a:pt x="7533" y="7543"/>
                    <a:pt x="7931" y="7543"/>
                  </a:cubicBezTo>
                  <a:cubicBezTo>
                    <a:pt x="8891" y="7543"/>
                    <a:pt x="9833" y="7171"/>
                    <a:pt x="10523" y="6436"/>
                  </a:cubicBezTo>
                  <a:cubicBezTo>
                    <a:pt x="11972" y="4987"/>
                    <a:pt x="11972" y="2592"/>
                    <a:pt x="10523" y="1143"/>
                  </a:cubicBezTo>
                  <a:cubicBezTo>
                    <a:pt x="9823" y="379"/>
                    <a:pt x="8865" y="1"/>
                    <a:pt x="790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Прямокутник 91"/>
            <p:cNvSpPr/>
            <p:nvPr/>
          </p:nvSpPr>
          <p:spPr>
            <a:xfrm>
              <a:off x="827350" y="3994879"/>
              <a:ext cx="5424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Придбання житла для учасників АТО </a:t>
              </a:r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6,0; 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т. ч. на умовах </a:t>
              </a:r>
              <a:r>
                <a:rPr lang="uk-UA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співфінансування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програмі 50% на 50% </a:t>
              </a:r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93" name="Групувати 92"/>
          <p:cNvGrpSpPr/>
          <p:nvPr/>
        </p:nvGrpSpPr>
        <p:grpSpPr>
          <a:xfrm>
            <a:off x="148047" y="115656"/>
            <a:ext cx="11602383" cy="1244326"/>
            <a:chOff x="-1" y="1817771"/>
            <a:chExt cx="11602383" cy="1244326"/>
          </a:xfrm>
        </p:grpSpPr>
        <p:grpSp>
          <p:nvGrpSpPr>
            <p:cNvPr id="95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99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01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6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кутник 96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98" name="Заголовок 1"/>
            <p:cNvSpPr txBox="1">
              <a:spLocks/>
            </p:cNvSpPr>
            <p:nvPr/>
          </p:nvSpPr>
          <p:spPr>
            <a:xfrm>
              <a:off x="2423259" y="2133151"/>
              <a:ext cx="9179123" cy="593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Соціальний захист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174358" y="4385578"/>
            <a:ext cx="6064198" cy="705723"/>
            <a:chOff x="162065" y="4517962"/>
            <a:chExt cx="6064198" cy="705723"/>
          </a:xfrm>
        </p:grpSpPr>
        <p:grpSp>
          <p:nvGrpSpPr>
            <p:cNvPr id="81" name="Google Shape;13394;p78"/>
            <p:cNvGrpSpPr/>
            <p:nvPr/>
          </p:nvGrpSpPr>
          <p:grpSpPr>
            <a:xfrm>
              <a:off x="162065" y="4648335"/>
              <a:ext cx="468000" cy="504000"/>
              <a:chOff x="580725" y="3617925"/>
              <a:chExt cx="299325" cy="297375"/>
            </a:xfrm>
          </p:grpSpPr>
          <p:sp>
            <p:nvSpPr>
              <p:cNvPr id="82" name="Google Shape;13395;p78"/>
              <p:cNvSpPr/>
              <p:nvPr/>
            </p:nvSpPr>
            <p:spPr>
              <a:xfrm>
                <a:off x="609075" y="3662050"/>
                <a:ext cx="512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8" extrusionOk="0">
                    <a:moveTo>
                      <a:pt x="1041" y="0"/>
                    </a:moveTo>
                    <a:cubicBezTo>
                      <a:pt x="473" y="0"/>
                      <a:pt x="1" y="473"/>
                      <a:pt x="1" y="1040"/>
                    </a:cubicBezTo>
                    <a:cubicBezTo>
                      <a:pt x="1" y="1607"/>
                      <a:pt x="473" y="2048"/>
                      <a:pt x="1041" y="2048"/>
                    </a:cubicBezTo>
                    <a:cubicBezTo>
                      <a:pt x="1608" y="2048"/>
                      <a:pt x="2049" y="1607"/>
                      <a:pt x="2049" y="1040"/>
                    </a:cubicBezTo>
                    <a:cubicBezTo>
                      <a:pt x="2049" y="473"/>
                      <a:pt x="1608" y="0"/>
                      <a:pt x="104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396;p78"/>
              <p:cNvSpPr/>
              <p:nvPr/>
            </p:nvSpPr>
            <p:spPr>
              <a:xfrm>
                <a:off x="668950" y="3617925"/>
                <a:ext cx="1228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4179" extrusionOk="0">
                    <a:moveTo>
                      <a:pt x="1040" y="1"/>
                    </a:moveTo>
                    <a:cubicBezTo>
                      <a:pt x="441" y="1"/>
                      <a:pt x="0" y="473"/>
                      <a:pt x="0" y="1072"/>
                    </a:cubicBezTo>
                    <a:lnTo>
                      <a:pt x="0" y="1797"/>
                    </a:lnTo>
                    <a:cubicBezTo>
                      <a:pt x="0" y="2364"/>
                      <a:pt x="473" y="2805"/>
                      <a:pt x="1040" y="2805"/>
                    </a:cubicBezTo>
                    <a:lnTo>
                      <a:pt x="2300" y="2805"/>
                    </a:lnTo>
                    <a:lnTo>
                      <a:pt x="3592" y="4097"/>
                    </a:lnTo>
                    <a:cubicBezTo>
                      <a:pt x="3672" y="4156"/>
                      <a:pt x="3764" y="4178"/>
                      <a:pt x="3853" y="4178"/>
                    </a:cubicBezTo>
                    <a:cubicBezTo>
                      <a:pt x="3905" y="4178"/>
                      <a:pt x="3955" y="4171"/>
                      <a:pt x="4001" y="4160"/>
                    </a:cubicBezTo>
                    <a:cubicBezTo>
                      <a:pt x="4127" y="4097"/>
                      <a:pt x="4190" y="3939"/>
                      <a:pt x="4190" y="3844"/>
                    </a:cubicBezTo>
                    <a:lnTo>
                      <a:pt x="4190" y="2742"/>
                    </a:lnTo>
                    <a:cubicBezTo>
                      <a:pt x="4600" y="2584"/>
                      <a:pt x="4915" y="2206"/>
                      <a:pt x="4915" y="1734"/>
                    </a:cubicBezTo>
                    <a:lnTo>
                      <a:pt x="4915" y="1072"/>
                    </a:lnTo>
                    <a:cubicBezTo>
                      <a:pt x="4915" y="473"/>
                      <a:pt x="4411" y="1"/>
                      <a:pt x="387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397;p78"/>
              <p:cNvSpPr/>
              <p:nvPr/>
            </p:nvSpPr>
            <p:spPr>
              <a:xfrm>
                <a:off x="580725" y="3721900"/>
                <a:ext cx="141800" cy="192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7681" extrusionOk="0">
                    <a:moveTo>
                      <a:pt x="3340" y="4506"/>
                    </a:moveTo>
                    <a:lnTo>
                      <a:pt x="3718" y="5577"/>
                    </a:lnTo>
                    <a:lnTo>
                      <a:pt x="1229" y="5577"/>
                    </a:lnTo>
                    <a:lnTo>
                      <a:pt x="1450" y="4600"/>
                    </a:lnTo>
                    <a:lnTo>
                      <a:pt x="1450" y="4506"/>
                    </a:lnTo>
                    <a:close/>
                    <a:moveTo>
                      <a:pt x="1450" y="1"/>
                    </a:moveTo>
                    <a:cubicBezTo>
                      <a:pt x="1135" y="1"/>
                      <a:pt x="883" y="221"/>
                      <a:pt x="788" y="505"/>
                    </a:cubicBezTo>
                    <a:lnTo>
                      <a:pt x="95" y="3624"/>
                    </a:lnTo>
                    <a:cubicBezTo>
                      <a:pt x="1" y="4096"/>
                      <a:pt x="316" y="4506"/>
                      <a:pt x="757" y="4506"/>
                    </a:cubicBezTo>
                    <a:lnTo>
                      <a:pt x="95" y="7247"/>
                    </a:lnTo>
                    <a:cubicBezTo>
                      <a:pt x="32" y="7436"/>
                      <a:pt x="158" y="7593"/>
                      <a:pt x="316" y="7656"/>
                    </a:cubicBezTo>
                    <a:cubicBezTo>
                      <a:pt x="350" y="7668"/>
                      <a:pt x="383" y="7673"/>
                      <a:pt x="415" y="7673"/>
                    </a:cubicBezTo>
                    <a:cubicBezTo>
                      <a:pt x="559" y="7673"/>
                      <a:pt x="679" y="7565"/>
                      <a:pt x="757" y="7436"/>
                    </a:cubicBezTo>
                    <a:lnTo>
                      <a:pt x="1040" y="6301"/>
                    </a:lnTo>
                    <a:lnTo>
                      <a:pt x="3939" y="6301"/>
                    </a:lnTo>
                    <a:lnTo>
                      <a:pt x="4254" y="7152"/>
                    </a:lnTo>
                    <a:cubicBezTo>
                      <a:pt x="4358" y="7492"/>
                      <a:pt x="4637" y="7680"/>
                      <a:pt x="4908" y="7680"/>
                    </a:cubicBezTo>
                    <a:cubicBezTo>
                      <a:pt x="4964" y="7680"/>
                      <a:pt x="5019" y="7672"/>
                      <a:pt x="5073" y="7656"/>
                    </a:cubicBezTo>
                    <a:cubicBezTo>
                      <a:pt x="5451" y="7593"/>
                      <a:pt x="5672" y="7184"/>
                      <a:pt x="5609" y="6837"/>
                    </a:cubicBezTo>
                    <a:lnTo>
                      <a:pt x="4569" y="3687"/>
                    </a:lnTo>
                    <a:cubicBezTo>
                      <a:pt x="4506" y="3372"/>
                      <a:pt x="4222" y="3183"/>
                      <a:pt x="3907" y="3183"/>
                    </a:cubicBezTo>
                    <a:lnTo>
                      <a:pt x="3183" y="3183"/>
                    </a:lnTo>
                    <a:cubicBezTo>
                      <a:pt x="2994" y="3183"/>
                      <a:pt x="2836" y="3025"/>
                      <a:pt x="2836" y="2836"/>
                    </a:cubicBezTo>
                    <a:cubicBezTo>
                      <a:pt x="2836" y="2615"/>
                      <a:pt x="2994" y="2458"/>
                      <a:pt x="3183" y="2458"/>
                    </a:cubicBezTo>
                    <a:lnTo>
                      <a:pt x="4222" y="2458"/>
                    </a:lnTo>
                    <a:cubicBezTo>
                      <a:pt x="4600" y="2458"/>
                      <a:pt x="4915" y="2143"/>
                      <a:pt x="4915" y="1765"/>
                    </a:cubicBezTo>
                    <a:cubicBezTo>
                      <a:pt x="4915" y="1355"/>
                      <a:pt x="4600" y="1040"/>
                      <a:pt x="4222" y="1040"/>
                    </a:cubicBezTo>
                    <a:lnTo>
                      <a:pt x="2332" y="1040"/>
                    </a:lnTo>
                    <a:lnTo>
                      <a:pt x="2080" y="379"/>
                    </a:lnTo>
                    <a:cubicBezTo>
                      <a:pt x="1985" y="158"/>
                      <a:pt x="1733" y="1"/>
                      <a:pt x="145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398;p78"/>
              <p:cNvSpPr/>
              <p:nvPr/>
            </p:nvSpPr>
            <p:spPr>
              <a:xfrm>
                <a:off x="800475" y="3662050"/>
                <a:ext cx="512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48" extrusionOk="0">
                    <a:moveTo>
                      <a:pt x="1009" y="0"/>
                    </a:moveTo>
                    <a:cubicBezTo>
                      <a:pt x="442" y="0"/>
                      <a:pt x="1" y="473"/>
                      <a:pt x="1" y="1040"/>
                    </a:cubicBezTo>
                    <a:cubicBezTo>
                      <a:pt x="1" y="1607"/>
                      <a:pt x="442" y="2048"/>
                      <a:pt x="1009" y="2048"/>
                    </a:cubicBezTo>
                    <a:cubicBezTo>
                      <a:pt x="1576" y="2048"/>
                      <a:pt x="2048" y="1607"/>
                      <a:pt x="2048" y="1040"/>
                    </a:cubicBezTo>
                    <a:cubicBezTo>
                      <a:pt x="2048" y="473"/>
                      <a:pt x="1576" y="0"/>
                      <a:pt x="1009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399;p78"/>
              <p:cNvSpPr/>
              <p:nvPr/>
            </p:nvSpPr>
            <p:spPr>
              <a:xfrm>
                <a:off x="738250" y="3722700"/>
                <a:ext cx="141800" cy="1926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7704" extrusionOk="0">
                    <a:moveTo>
                      <a:pt x="4222" y="4474"/>
                    </a:moveTo>
                    <a:lnTo>
                      <a:pt x="4222" y="4568"/>
                    </a:lnTo>
                    <a:lnTo>
                      <a:pt x="4443" y="5545"/>
                    </a:lnTo>
                    <a:lnTo>
                      <a:pt x="1985" y="5545"/>
                    </a:lnTo>
                    <a:lnTo>
                      <a:pt x="2332" y="4474"/>
                    </a:lnTo>
                    <a:close/>
                    <a:moveTo>
                      <a:pt x="4222" y="0"/>
                    </a:moveTo>
                    <a:cubicBezTo>
                      <a:pt x="3939" y="0"/>
                      <a:pt x="3718" y="158"/>
                      <a:pt x="3592" y="378"/>
                    </a:cubicBezTo>
                    <a:lnTo>
                      <a:pt x="3340" y="1071"/>
                    </a:lnTo>
                    <a:lnTo>
                      <a:pt x="1450" y="1071"/>
                    </a:lnTo>
                    <a:cubicBezTo>
                      <a:pt x="1072" y="1071"/>
                      <a:pt x="757" y="1386"/>
                      <a:pt x="757" y="1764"/>
                    </a:cubicBezTo>
                    <a:cubicBezTo>
                      <a:pt x="757" y="2174"/>
                      <a:pt x="1072" y="2489"/>
                      <a:pt x="1450" y="2489"/>
                    </a:cubicBezTo>
                    <a:lnTo>
                      <a:pt x="2490" y="2489"/>
                    </a:lnTo>
                    <a:cubicBezTo>
                      <a:pt x="2679" y="2489"/>
                      <a:pt x="2836" y="2646"/>
                      <a:pt x="2836" y="2835"/>
                    </a:cubicBezTo>
                    <a:cubicBezTo>
                      <a:pt x="2836" y="3024"/>
                      <a:pt x="2679" y="3182"/>
                      <a:pt x="2490" y="3182"/>
                    </a:cubicBezTo>
                    <a:lnTo>
                      <a:pt x="1765" y="3182"/>
                    </a:lnTo>
                    <a:cubicBezTo>
                      <a:pt x="1450" y="3182"/>
                      <a:pt x="1198" y="3371"/>
                      <a:pt x="1103" y="3686"/>
                    </a:cubicBezTo>
                    <a:lnTo>
                      <a:pt x="95" y="6837"/>
                    </a:lnTo>
                    <a:cubicBezTo>
                      <a:pt x="1" y="7215"/>
                      <a:pt x="190" y="7593"/>
                      <a:pt x="599" y="7687"/>
                    </a:cubicBezTo>
                    <a:cubicBezTo>
                      <a:pt x="643" y="7696"/>
                      <a:pt x="690" y="7701"/>
                      <a:pt x="738" y="7701"/>
                    </a:cubicBezTo>
                    <a:cubicBezTo>
                      <a:pt x="1030" y="7701"/>
                      <a:pt x="1364" y="7531"/>
                      <a:pt x="1418" y="7152"/>
                    </a:cubicBezTo>
                    <a:lnTo>
                      <a:pt x="1733" y="6301"/>
                    </a:lnTo>
                    <a:lnTo>
                      <a:pt x="4632" y="6301"/>
                    </a:lnTo>
                    <a:lnTo>
                      <a:pt x="4915" y="7435"/>
                    </a:lnTo>
                    <a:cubicBezTo>
                      <a:pt x="4967" y="7591"/>
                      <a:pt x="5104" y="7704"/>
                      <a:pt x="5257" y="7704"/>
                    </a:cubicBezTo>
                    <a:cubicBezTo>
                      <a:pt x="5290" y="7704"/>
                      <a:pt x="5323" y="7698"/>
                      <a:pt x="5356" y="7687"/>
                    </a:cubicBezTo>
                    <a:cubicBezTo>
                      <a:pt x="5546" y="7624"/>
                      <a:pt x="5672" y="7435"/>
                      <a:pt x="5577" y="7246"/>
                    </a:cubicBezTo>
                    <a:lnTo>
                      <a:pt x="4915" y="4537"/>
                    </a:lnTo>
                    <a:cubicBezTo>
                      <a:pt x="5356" y="4474"/>
                      <a:pt x="5672" y="4064"/>
                      <a:pt x="5609" y="3623"/>
                    </a:cubicBezTo>
                    <a:lnTo>
                      <a:pt x="4884" y="504"/>
                    </a:lnTo>
                    <a:cubicBezTo>
                      <a:pt x="4821" y="189"/>
                      <a:pt x="4537" y="0"/>
                      <a:pt x="4222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Прямокутник 93"/>
            <p:cNvSpPr/>
            <p:nvPr/>
          </p:nvSpPr>
          <p:spPr>
            <a:xfrm>
              <a:off x="799909" y="4517962"/>
              <a:ext cx="54244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 заходів соціальної адаптації для учасників АТО </a:t>
              </a:r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1,0</a:t>
              </a:r>
            </a:p>
          </p:txBody>
        </p:sp>
        <p:sp>
          <p:nvSpPr>
            <p:cNvPr id="103" name="Прямокутник 102"/>
            <p:cNvSpPr/>
            <p:nvPr/>
          </p:nvSpPr>
          <p:spPr>
            <a:xfrm>
              <a:off x="801781" y="4700465"/>
              <a:ext cx="54244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Надання соціальних послуг (соціальний супровід незрячих, переклад жестовою мовою) </a:t>
              </a:r>
              <a:r>
                <a: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0,5 млн грн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192814" y="2565612"/>
            <a:ext cx="82418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+10,0</a:t>
            </a:r>
          </a:p>
          <a:p>
            <a:pPr algn="ctr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(4,7%)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67333" y="1949696"/>
            <a:ext cx="8390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+5,1</a:t>
            </a:r>
          </a:p>
          <a:p>
            <a:pPr algn="ctr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(2,3%)</a:t>
            </a:r>
          </a:p>
        </p:txBody>
      </p:sp>
      <p:sp>
        <p:nvSpPr>
          <p:cNvPr id="53" name="Прямокутник 52"/>
          <p:cNvSpPr/>
          <p:nvPr/>
        </p:nvSpPr>
        <p:spPr>
          <a:xfrm>
            <a:off x="801781" y="6364447"/>
            <a:ext cx="5424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фінансової підтримки громадським організаціям – </a:t>
            </a:r>
            <a:r>
              <a:rPr lang="uk-UA" sz="1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6069" y="3506858"/>
            <a:ext cx="6166292" cy="782152"/>
            <a:chOff x="202796" y="3069281"/>
            <a:chExt cx="6166292" cy="782152"/>
          </a:xfrm>
        </p:grpSpPr>
        <p:grpSp>
          <p:nvGrpSpPr>
            <p:cNvPr id="43" name="Google Shape;11477;p73"/>
            <p:cNvGrpSpPr/>
            <p:nvPr/>
          </p:nvGrpSpPr>
          <p:grpSpPr>
            <a:xfrm>
              <a:off x="202796" y="3234972"/>
              <a:ext cx="468000" cy="504000"/>
              <a:chOff x="-34405525" y="3558075"/>
              <a:chExt cx="292225" cy="293600"/>
            </a:xfrm>
          </p:grpSpPr>
          <p:sp>
            <p:nvSpPr>
              <p:cNvPr id="44" name="Google Shape;11478;p73"/>
              <p:cNvSpPr/>
              <p:nvPr/>
            </p:nvSpPr>
            <p:spPr>
              <a:xfrm>
                <a:off x="-34303150" y="3663825"/>
                <a:ext cx="18985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7514" extrusionOk="0">
                    <a:moveTo>
                      <a:pt x="5487" y="0"/>
                    </a:moveTo>
                    <a:cubicBezTo>
                      <a:pt x="5380" y="0"/>
                      <a:pt x="5278" y="8"/>
                      <a:pt x="5168" y="24"/>
                    </a:cubicBezTo>
                    <a:cubicBezTo>
                      <a:pt x="4349" y="181"/>
                      <a:pt x="3656" y="843"/>
                      <a:pt x="3561" y="1630"/>
                    </a:cubicBezTo>
                    <a:cubicBezTo>
                      <a:pt x="3467" y="2198"/>
                      <a:pt x="3561" y="2513"/>
                      <a:pt x="3719" y="2891"/>
                    </a:cubicBezTo>
                    <a:lnTo>
                      <a:pt x="285" y="6325"/>
                    </a:lnTo>
                    <a:cubicBezTo>
                      <a:pt x="1" y="6608"/>
                      <a:pt x="1" y="7049"/>
                      <a:pt x="285" y="7301"/>
                    </a:cubicBezTo>
                    <a:cubicBezTo>
                      <a:pt x="426" y="7443"/>
                      <a:pt x="600" y="7514"/>
                      <a:pt x="773" y="7514"/>
                    </a:cubicBezTo>
                    <a:cubicBezTo>
                      <a:pt x="946" y="7514"/>
                      <a:pt x="1119" y="7443"/>
                      <a:pt x="1261" y="7301"/>
                    </a:cubicBezTo>
                    <a:lnTo>
                      <a:pt x="4695" y="3899"/>
                    </a:lnTo>
                    <a:cubicBezTo>
                      <a:pt x="5022" y="4016"/>
                      <a:pt x="5280" y="4080"/>
                      <a:pt x="5597" y="4080"/>
                    </a:cubicBezTo>
                    <a:cubicBezTo>
                      <a:pt x="5708" y="4080"/>
                      <a:pt x="5825" y="4073"/>
                      <a:pt x="5955" y="4056"/>
                    </a:cubicBezTo>
                    <a:cubicBezTo>
                      <a:pt x="6775" y="3899"/>
                      <a:pt x="7436" y="3206"/>
                      <a:pt x="7562" y="2418"/>
                    </a:cubicBezTo>
                    <a:cubicBezTo>
                      <a:pt x="7594" y="2198"/>
                      <a:pt x="7594" y="1945"/>
                      <a:pt x="7562" y="1756"/>
                    </a:cubicBezTo>
                    <a:cubicBezTo>
                      <a:pt x="7562" y="1630"/>
                      <a:pt x="7436" y="1504"/>
                      <a:pt x="7310" y="1473"/>
                    </a:cubicBezTo>
                    <a:cubicBezTo>
                      <a:pt x="7287" y="1465"/>
                      <a:pt x="7259" y="1461"/>
                      <a:pt x="7229" y="1461"/>
                    </a:cubicBezTo>
                    <a:cubicBezTo>
                      <a:pt x="7141" y="1461"/>
                      <a:pt x="7034" y="1497"/>
                      <a:pt x="6964" y="1567"/>
                    </a:cubicBezTo>
                    <a:lnTo>
                      <a:pt x="6491" y="2040"/>
                    </a:lnTo>
                    <a:cubicBezTo>
                      <a:pt x="6365" y="2166"/>
                      <a:pt x="6192" y="2229"/>
                      <a:pt x="6014" y="2229"/>
                    </a:cubicBezTo>
                    <a:cubicBezTo>
                      <a:pt x="5837" y="2229"/>
                      <a:pt x="5656" y="2166"/>
                      <a:pt x="5514" y="2040"/>
                    </a:cubicBezTo>
                    <a:cubicBezTo>
                      <a:pt x="5231" y="1756"/>
                      <a:pt x="5231" y="1315"/>
                      <a:pt x="5514" y="1032"/>
                    </a:cubicBezTo>
                    <a:lnTo>
                      <a:pt x="6018" y="622"/>
                    </a:lnTo>
                    <a:cubicBezTo>
                      <a:pt x="6113" y="528"/>
                      <a:pt x="6144" y="370"/>
                      <a:pt x="6113" y="276"/>
                    </a:cubicBezTo>
                    <a:cubicBezTo>
                      <a:pt x="6050" y="150"/>
                      <a:pt x="5955" y="55"/>
                      <a:pt x="5829" y="24"/>
                    </a:cubicBezTo>
                    <a:cubicBezTo>
                      <a:pt x="5703" y="8"/>
                      <a:pt x="5593" y="0"/>
                      <a:pt x="548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479;p73"/>
              <p:cNvSpPr/>
              <p:nvPr/>
            </p:nvSpPr>
            <p:spPr>
              <a:xfrm>
                <a:off x="-34250375" y="3565950"/>
                <a:ext cx="46500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60" extrusionOk="0">
                    <a:moveTo>
                      <a:pt x="1" y="1"/>
                    </a:moveTo>
                    <a:lnTo>
                      <a:pt x="1" y="1859"/>
                    </a:lnTo>
                    <a:lnTo>
                      <a:pt x="1860" y="1859"/>
                    </a:lnTo>
                    <a:lnTo>
                      <a:pt x="1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480;p73"/>
              <p:cNvSpPr/>
              <p:nvPr/>
            </p:nvSpPr>
            <p:spPr>
              <a:xfrm>
                <a:off x="-34405525" y="3558075"/>
                <a:ext cx="206375" cy="2764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1059" extrusionOk="0">
                    <a:moveTo>
                      <a:pt x="3812" y="1450"/>
                    </a:moveTo>
                    <a:cubicBezTo>
                      <a:pt x="4001" y="1450"/>
                      <a:pt x="4159" y="1607"/>
                      <a:pt x="4159" y="1796"/>
                    </a:cubicBezTo>
                    <a:cubicBezTo>
                      <a:pt x="4159" y="2017"/>
                      <a:pt x="4001" y="2174"/>
                      <a:pt x="3812" y="2174"/>
                    </a:cubicBezTo>
                    <a:cubicBezTo>
                      <a:pt x="3623" y="2174"/>
                      <a:pt x="3466" y="2017"/>
                      <a:pt x="3466" y="1796"/>
                    </a:cubicBezTo>
                    <a:cubicBezTo>
                      <a:pt x="3466" y="1607"/>
                      <a:pt x="3623" y="1450"/>
                      <a:pt x="3812" y="1450"/>
                    </a:cubicBezTo>
                    <a:close/>
                    <a:moveTo>
                      <a:pt x="3812" y="2836"/>
                    </a:moveTo>
                    <a:cubicBezTo>
                      <a:pt x="4001" y="2836"/>
                      <a:pt x="4159" y="2993"/>
                      <a:pt x="4159" y="3183"/>
                    </a:cubicBezTo>
                    <a:lnTo>
                      <a:pt x="4159" y="5293"/>
                    </a:lnTo>
                    <a:cubicBezTo>
                      <a:pt x="4159" y="5482"/>
                      <a:pt x="4001" y="5640"/>
                      <a:pt x="3812" y="5640"/>
                    </a:cubicBezTo>
                    <a:cubicBezTo>
                      <a:pt x="3623" y="5640"/>
                      <a:pt x="3466" y="5482"/>
                      <a:pt x="3466" y="5293"/>
                    </a:cubicBezTo>
                    <a:lnTo>
                      <a:pt x="3466" y="3183"/>
                    </a:lnTo>
                    <a:cubicBezTo>
                      <a:pt x="3466" y="2993"/>
                      <a:pt x="3623" y="2836"/>
                      <a:pt x="3812" y="2836"/>
                    </a:cubicBezTo>
                    <a:close/>
                    <a:moveTo>
                      <a:pt x="5860" y="6301"/>
                    </a:moveTo>
                    <a:cubicBezTo>
                      <a:pt x="6049" y="6301"/>
                      <a:pt x="6207" y="6459"/>
                      <a:pt x="6207" y="6648"/>
                    </a:cubicBezTo>
                    <a:cubicBezTo>
                      <a:pt x="6207" y="6837"/>
                      <a:pt x="6049" y="6995"/>
                      <a:pt x="5860" y="6995"/>
                    </a:cubicBezTo>
                    <a:lnTo>
                      <a:pt x="1733" y="6995"/>
                    </a:lnTo>
                    <a:cubicBezTo>
                      <a:pt x="1544" y="6995"/>
                      <a:pt x="1387" y="6837"/>
                      <a:pt x="1387" y="6648"/>
                    </a:cubicBezTo>
                    <a:cubicBezTo>
                      <a:pt x="1387" y="6459"/>
                      <a:pt x="1544" y="6301"/>
                      <a:pt x="1733" y="6301"/>
                    </a:cubicBezTo>
                    <a:close/>
                    <a:moveTo>
                      <a:pt x="4537" y="7688"/>
                    </a:moveTo>
                    <a:cubicBezTo>
                      <a:pt x="4726" y="7688"/>
                      <a:pt x="4884" y="7845"/>
                      <a:pt x="4884" y="8034"/>
                    </a:cubicBezTo>
                    <a:cubicBezTo>
                      <a:pt x="4884" y="8223"/>
                      <a:pt x="4726" y="8381"/>
                      <a:pt x="4537" y="8381"/>
                    </a:cubicBezTo>
                    <a:lnTo>
                      <a:pt x="1733" y="8381"/>
                    </a:lnTo>
                    <a:cubicBezTo>
                      <a:pt x="1544" y="8381"/>
                      <a:pt x="1387" y="8223"/>
                      <a:pt x="1387" y="8034"/>
                    </a:cubicBezTo>
                    <a:cubicBezTo>
                      <a:pt x="1387" y="7845"/>
                      <a:pt x="1544" y="7688"/>
                      <a:pt x="1733" y="7688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0681"/>
                    </a:lnTo>
                    <a:cubicBezTo>
                      <a:pt x="0" y="10964"/>
                      <a:pt x="158" y="11059"/>
                      <a:pt x="347" y="11059"/>
                    </a:cubicBezTo>
                    <a:lnTo>
                      <a:pt x="3466" y="11059"/>
                    </a:lnTo>
                    <a:cubicBezTo>
                      <a:pt x="3466" y="10712"/>
                      <a:pt x="3592" y="10366"/>
                      <a:pt x="3844" y="10082"/>
                    </a:cubicBezTo>
                    <a:lnTo>
                      <a:pt x="4254" y="9704"/>
                    </a:lnTo>
                    <a:lnTo>
                      <a:pt x="1702" y="9704"/>
                    </a:lnTo>
                    <a:cubicBezTo>
                      <a:pt x="1481" y="9704"/>
                      <a:pt x="1324" y="9546"/>
                      <a:pt x="1324" y="9326"/>
                    </a:cubicBezTo>
                    <a:cubicBezTo>
                      <a:pt x="1324" y="9137"/>
                      <a:pt x="1481" y="8979"/>
                      <a:pt x="1702" y="8979"/>
                    </a:cubicBezTo>
                    <a:lnTo>
                      <a:pt x="4915" y="8979"/>
                    </a:lnTo>
                    <a:lnTo>
                      <a:pt x="6963" y="6932"/>
                    </a:lnTo>
                    <a:cubicBezTo>
                      <a:pt x="6900" y="6585"/>
                      <a:pt x="6805" y="6238"/>
                      <a:pt x="6931" y="5703"/>
                    </a:cubicBezTo>
                    <a:cubicBezTo>
                      <a:pt x="7089" y="4915"/>
                      <a:pt x="7562" y="4254"/>
                      <a:pt x="8255" y="3876"/>
                    </a:cubicBezTo>
                    <a:lnTo>
                      <a:pt x="8255" y="2773"/>
                    </a:lnTo>
                    <a:lnTo>
                      <a:pt x="5860" y="2773"/>
                    </a:lnTo>
                    <a:cubicBezTo>
                      <a:pt x="5671" y="2773"/>
                      <a:pt x="5514" y="2615"/>
                      <a:pt x="5514" y="2395"/>
                    </a:cubicBezTo>
                    <a:lnTo>
                      <a:pt x="5514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Прямокутник 89"/>
            <p:cNvSpPr/>
            <p:nvPr/>
          </p:nvSpPr>
          <p:spPr>
            <a:xfrm>
              <a:off x="837226" y="3069281"/>
              <a:ext cx="54244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Встановлення лічильників витрат газу та води пільговим категоріям </a:t>
              </a:r>
              <a:r>
                <a:rPr lang="uk-UA" sz="14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0,7</a:t>
              </a:r>
            </a:p>
          </p:txBody>
        </p:sp>
        <p:sp>
          <p:nvSpPr>
            <p:cNvPr id="54" name="Прямокутник 53"/>
            <p:cNvSpPr/>
            <p:nvPr/>
          </p:nvSpPr>
          <p:spPr>
            <a:xfrm>
              <a:off x="833840" y="3328213"/>
              <a:ext cx="5535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Відшкодування вартості ліків і компенсація путівок на оздоровлення постраждалих внаслідок аварії на ЧАЕС –</a:t>
              </a:r>
              <a:r>
                <a:rPr lang="uk-UA" sz="1400" b="1" spc="-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1,1</a:t>
              </a:r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206298" y="1590955"/>
            <a:ext cx="6055410" cy="555444"/>
            <a:chOff x="206298" y="1590955"/>
            <a:chExt cx="6055410" cy="555444"/>
          </a:xfrm>
        </p:grpSpPr>
        <p:sp>
          <p:nvSpPr>
            <p:cNvPr id="24" name="Google Shape;9556;p69"/>
            <p:cNvSpPr/>
            <p:nvPr/>
          </p:nvSpPr>
          <p:spPr>
            <a:xfrm>
              <a:off x="206298" y="1591792"/>
              <a:ext cx="468000" cy="554607"/>
            </a:xfrm>
            <a:custGeom>
              <a:avLst/>
              <a:gdLst/>
              <a:ahLst/>
              <a:cxnLst/>
              <a:rect l="l" t="t" r="r" b="b"/>
              <a:pathLst>
                <a:path w="11059" h="12704" extrusionOk="0">
                  <a:moveTo>
                    <a:pt x="5545" y="3449"/>
                  </a:moveTo>
                  <a:cubicBezTo>
                    <a:pt x="5797" y="3449"/>
                    <a:pt x="5955" y="3638"/>
                    <a:pt x="5955" y="3859"/>
                  </a:cubicBezTo>
                  <a:lnTo>
                    <a:pt x="5955" y="4111"/>
                  </a:lnTo>
                  <a:cubicBezTo>
                    <a:pt x="6427" y="4268"/>
                    <a:pt x="6774" y="4741"/>
                    <a:pt x="6774" y="5308"/>
                  </a:cubicBezTo>
                  <a:cubicBezTo>
                    <a:pt x="6774" y="5528"/>
                    <a:pt x="6585" y="5749"/>
                    <a:pt x="6333" y="5749"/>
                  </a:cubicBezTo>
                  <a:cubicBezTo>
                    <a:pt x="6081" y="5749"/>
                    <a:pt x="5955" y="5528"/>
                    <a:pt x="5955" y="5308"/>
                  </a:cubicBezTo>
                  <a:cubicBezTo>
                    <a:pt x="5955" y="5056"/>
                    <a:pt x="5734" y="4898"/>
                    <a:pt x="5545" y="4898"/>
                  </a:cubicBezTo>
                  <a:cubicBezTo>
                    <a:pt x="5293" y="4898"/>
                    <a:pt x="5104" y="5119"/>
                    <a:pt x="5104" y="5308"/>
                  </a:cubicBezTo>
                  <a:cubicBezTo>
                    <a:pt x="5104" y="5528"/>
                    <a:pt x="5419" y="5780"/>
                    <a:pt x="5766" y="6001"/>
                  </a:cubicBezTo>
                  <a:cubicBezTo>
                    <a:pt x="6207" y="6316"/>
                    <a:pt x="6774" y="6725"/>
                    <a:pt x="6774" y="7387"/>
                  </a:cubicBezTo>
                  <a:cubicBezTo>
                    <a:pt x="6774" y="7954"/>
                    <a:pt x="6427" y="8364"/>
                    <a:pt x="5923" y="8584"/>
                  </a:cubicBezTo>
                  <a:lnTo>
                    <a:pt x="5923" y="8836"/>
                  </a:lnTo>
                  <a:cubicBezTo>
                    <a:pt x="5923" y="9088"/>
                    <a:pt x="5734" y="9246"/>
                    <a:pt x="5545" y="9246"/>
                  </a:cubicBezTo>
                  <a:cubicBezTo>
                    <a:pt x="5293" y="9246"/>
                    <a:pt x="5104" y="9057"/>
                    <a:pt x="5104" y="8836"/>
                  </a:cubicBezTo>
                  <a:lnTo>
                    <a:pt x="5104" y="8584"/>
                  </a:lnTo>
                  <a:cubicBezTo>
                    <a:pt x="4632" y="8427"/>
                    <a:pt x="4285" y="7954"/>
                    <a:pt x="4285" y="7387"/>
                  </a:cubicBezTo>
                  <a:cubicBezTo>
                    <a:pt x="4285" y="7167"/>
                    <a:pt x="4474" y="7009"/>
                    <a:pt x="4726" y="7009"/>
                  </a:cubicBezTo>
                  <a:cubicBezTo>
                    <a:pt x="4947" y="7009"/>
                    <a:pt x="5104" y="7198"/>
                    <a:pt x="5104" y="7387"/>
                  </a:cubicBezTo>
                  <a:cubicBezTo>
                    <a:pt x="5104" y="7639"/>
                    <a:pt x="5293" y="7828"/>
                    <a:pt x="5545" y="7828"/>
                  </a:cubicBezTo>
                  <a:cubicBezTo>
                    <a:pt x="5766" y="7828"/>
                    <a:pt x="5923" y="7639"/>
                    <a:pt x="5923" y="7387"/>
                  </a:cubicBezTo>
                  <a:cubicBezTo>
                    <a:pt x="5923" y="7167"/>
                    <a:pt x="5608" y="6914"/>
                    <a:pt x="5262" y="6694"/>
                  </a:cubicBezTo>
                  <a:cubicBezTo>
                    <a:pt x="4821" y="6379"/>
                    <a:pt x="4285" y="5969"/>
                    <a:pt x="4285" y="5308"/>
                  </a:cubicBezTo>
                  <a:cubicBezTo>
                    <a:pt x="4285" y="4741"/>
                    <a:pt x="4632" y="4331"/>
                    <a:pt x="5104" y="4111"/>
                  </a:cubicBezTo>
                  <a:lnTo>
                    <a:pt x="5104" y="3859"/>
                  </a:lnTo>
                  <a:cubicBezTo>
                    <a:pt x="5104" y="3606"/>
                    <a:pt x="5293" y="3449"/>
                    <a:pt x="5545" y="3449"/>
                  </a:cubicBezTo>
                  <a:close/>
                  <a:moveTo>
                    <a:pt x="10651" y="1"/>
                  </a:moveTo>
                  <a:cubicBezTo>
                    <a:pt x="10562" y="1"/>
                    <a:pt x="10473" y="34"/>
                    <a:pt x="10397" y="109"/>
                  </a:cubicBezTo>
                  <a:cubicBezTo>
                    <a:pt x="9389" y="834"/>
                    <a:pt x="8538" y="960"/>
                    <a:pt x="8034" y="960"/>
                  </a:cubicBezTo>
                  <a:cubicBezTo>
                    <a:pt x="7310" y="960"/>
                    <a:pt x="6396" y="645"/>
                    <a:pt x="5766" y="172"/>
                  </a:cubicBezTo>
                  <a:cubicBezTo>
                    <a:pt x="5703" y="109"/>
                    <a:pt x="5616" y="78"/>
                    <a:pt x="5526" y="78"/>
                  </a:cubicBezTo>
                  <a:cubicBezTo>
                    <a:pt x="5435" y="78"/>
                    <a:pt x="5341" y="109"/>
                    <a:pt x="5262" y="172"/>
                  </a:cubicBezTo>
                  <a:cubicBezTo>
                    <a:pt x="4632" y="645"/>
                    <a:pt x="3781" y="960"/>
                    <a:pt x="3025" y="960"/>
                  </a:cubicBezTo>
                  <a:cubicBezTo>
                    <a:pt x="2237" y="960"/>
                    <a:pt x="1418" y="645"/>
                    <a:pt x="662" y="109"/>
                  </a:cubicBezTo>
                  <a:cubicBezTo>
                    <a:pt x="582" y="47"/>
                    <a:pt x="495" y="20"/>
                    <a:pt x="411" y="20"/>
                  </a:cubicBezTo>
                  <a:cubicBezTo>
                    <a:pt x="196" y="20"/>
                    <a:pt x="0" y="198"/>
                    <a:pt x="0" y="424"/>
                  </a:cubicBezTo>
                  <a:lnTo>
                    <a:pt x="0" y="5276"/>
                  </a:lnTo>
                  <a:cubicBezTo>
                    <a:pt x="0" y="8616"/>
                    <a:pt x="2143" y="11609"/>
                    <a:pt x="5388" y="12680"/>
                  </a:cubicBezTo>
                  <a:cubicBezTo>
                    <a:pt x="5419" y="12696"/>
                    <a:pt x="5459" y="12703"/>
                    <a:pt x="5506" y="12703"/>
                  </a:cubicBezTo>
                  <a:cubicBezTo>
                    <a:pt x="5553" y="12703"/>
                    <a:pt x="5608" y="12696"/>
                    <a:pt x="5671" y="12680"/>
                  </a:cubicBezTo>
                  <a:cubicBezTo>
                    <a:pt x="8885" y="11609"/>
                    <a:pt x="11059" y="8616"/>
                    <a:pt x="11059" y="5276"/>
                  </a:cubicBezTo>
                  <a:lnTo>
                    <a:pt x="11059" y="424"/>
                  </a:lnTo>
                  <a:cubicBezTo>
                    <a:pt x="11059" y="182"/>
                    <a:pt x="10858" y="1"/>
                    <a:pt x="1065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Прямокутник 87"/>
            <p:cNvSpPr/>
            <p:nvPr/>
          </p:nvSpPr>
          <p:spPr>
            <a:xfrm>
              <a:off x="837226" y="1795808"/>
              <a:ext cx="54244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Виплата</a:t>
              </a:r>
              <a:r>
                <a:rPr lang="ru-RU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матеріальної</a:t>
              </a:r>
              <a:r>
                <a:rPr lang="ru-RU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допомоги</a:t>
              </a:r>
              <a:r>
                <a:rPr lang="ru-RU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малозабезпеченим</a:t>
              </a:r>
              <a:r>
                <a:rPr lang="ru-RU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жителям  </a:t>
              </a:r>
              <a:r>
                <a:rPr lang="uk-UA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міста  </a:t>
              </a:r>
              <a:r>
                <a:rPr lang="en-US" sz="14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11,2</a:t>
              </a:r>
              <a:r>
                <a:rPr lang="en-US" sz="14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sz="1400" b="1" spc="-3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кутник 50"/>
            <p:cNvSpPr/>
            <p:nvPr/>
          </p:nvSpPr>
          <p:spPr>
            <a:xfrm>
              <a:off x="837226" y="1590955"/>
              <a:ext cx="54244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k-UA" sz="14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Надання послуг закладами соціального захисту – </a:t>
              </a:r>
              <a:r>
                <a:rPr lang="uk-UA" sz="1400" b="1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65,0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19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911694" y="1561080"/>
            <a:ext cx="478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та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пріоритети (млн грн):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7823" y="1939918"/>
            <a:ext cx="536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спеціалізованої освіти мистецькими школами – </a:t>
            </a:r>
            <a:r>
              <a:rPr lang="uk-UA"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78,2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6617823" y="2374226"/>
            <a:ext cx="53644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бібліотек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15,3;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будинків культури і клубів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16,7;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музеїв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2,3;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інших закладів в галузі культури і мистецтва (хор, оркестр, централізована бухгалтерія)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24,0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6617823" y="3585521"/>
            <a:ext cx="5364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культурно-мистецьких заходів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6,8 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603584" y="4237435"/>
            <a:ext cx="5385322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реконструкції музейного комплексу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4,7 </a:t>
            </a:r>
          </a:p>
        </p:txBody>
      </p:sp>
      <p:grpSp>
        <p:nvGrpSpPr>
          <p:cNvPr id="48" name="Google Shape;12657;p76"/>
          <p:cNvGrpSpPr/>
          <p:nvPr/>
        </p:nvGrpSpPr>
        <p:grpSpPr>
          <a:xfrm>
            <a:off x="6135584" y="1930412"/>
            <a:ext cx="468000" cy="504000"/>
            <a:chOff x="-13077450" y="3647075"/>
            <a:chExt cx="356025" cy="352750"/>
          </a:xfrm>
        </p:grpSpPr>
        <p:sp>
          <p:nvSpPr>
            <p:cNvPr id="49" name="Google Shape;12658;p76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659;p76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660;p76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2715;p76"/>
          <p:cNvGrpSpPr/>
          <p:nvPr/>
        </p:nvGrpSpPr>
        <p:grpSpPr>
          <a:xfrm>
            <a:off x="6149823" y="4197028"/>
            <a:ext cx="468000" cy="504000"/>
            <a:chOff x="-8209150" y="3659675"/>
            <a:chExt cx="354450" cy="308775"/>
          </a:xfrm>
        </p:grpSpPr>
        <p:sp>
          <p:nvSpPr>
            <p:cNvPr id="53" name="Google Shape;12716;p76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717;p76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718;p76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719;p76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720;p76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721;p76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609;p76"/>
          <p:cNvGrpSpPr/>
          <p:nvPr/>
        </p:nvGrpSpPr>
        <p:grpSpPr>
          <a:xfrm>
            <a:off x="6132638" y="3472702"/>
            <a:ext cx="468000" cy="504000"/>
            <a:chOff x="-11729050" y="3646475"/>
            <a:chExt cx="356025" cy="355050"/>
          </a:xfrm>
        </p:grpSpPr>
        <p:sp>
          <p:nvSpPr>
            <p:cNvPr id="60" name="Google Shape;12610;p76"/>
            <p:cNvSpPr/>
            <p:nvPr/>
          </p:nvSpPr>
          <p:spPr>
            <a:xfrm>
              <a:off x="-11460475" y="3648050"/>
              <a:ext cx="86675" cy="80175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11;p76"/>
            <p:cNvSpPr/>
            <p:nvPr/>
          </p:nvSpPr>
          <p:spPr>
            <a:xfrm>
              <a:off x="-116014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12;p76"/>
            <p:cNvSpPr/>
            <p:nvPr/>
          </p:nvSpPr>
          <p:spPr>
            <a:xfrm>
              <a:off x="-11729050" y="3646475"/>
              <a:ext cx="353675" cy="209350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613;p76"/>
            <p:cNvSpPr/>
            <p:nvPr/>
          </p:nvSpPr>
          <p:spPr>
            <a:xfrm>
              <a:off x="-11518750" y="37738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614;p76"/>
            <p:cNvSpPr/>
            <p:nvPr/>
          </p:nvSpPr>
          <p:spPr>
            <a:xfrm>
              <a:off x="-11698325" y="3858150"/>
              <a:ext cx="67750" cy="69350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615;p76"/>
            <p:cNvSpPr/>
            <p:nvPr/>
          </p:nvSpPr>
          <p:spPr>
            <a:xfrm>
              <a:off x="-11627450" y="3869175"/>
              <a:ext cx="47300" cy="55175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16;p76"/>
            <p:cNvSpPr/>
            <p:nvPr/>
          </p:nvSpPr>
          <p:spPr>
            <a:xfrm>
              <a:off x="-11414775" y="3803025"/>
              <a:ext cx="41750" cy="8352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7;p76"/>
            <p:cNvSpPr/>
            <p:nvPr/>
          </p:nvSpPr>
          <p:spPr>
            <a:xfrm>
              <a:off x="-11592800" y="3876275"/>
              <a:ext cx="84300" cy="62250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18;p76"/>
            <p:cNvSpPr/>
            <p:nvPr/>
          </p:nvSpPr>
          <p:spPr>
            <a:xfrm>
              <a:off x="-11520325" y="3869175"/>
              <a:ext cx="47275" cy="55175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19;p76"/>
            <p:cNvSpPr/>
            <p:nvPr/>
          </p:nvSpPr>
          <p:spPr>
            <a:xfrm>
              <a:off x="-11726675" y="3903850"/>
              <a:ext cx="352075" cy="97675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20;p76"/>
            <p:cNvSpPr/>
            <p:nvPr/>
          </p:nvSpPr>
          <p:spPr>
            <a:xfrm>
              <a:off x="-11470700" y="3859725"/>
              <a:ext cx="66975" cy="685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2549;p76"/>
          <p:cNvGrpSpPr/>
          <p:nvPr/>
        </p:nvGrpSpPr>
        <p:grpSpPr>
          <a:xfrm>
            <a:off x="6132638" y="2653540"/>
            <a:ext cx="468000" cy="504000"/>
            <a:chOff x="-10391650" y="3180600"/>
            <a:chExt cx="352875" cy="353075"/>
          </a:xfrm>
        </p:grpSpPr>
        <p:sp>
          <p:nvSpPr>
            <p:cNvPr id="40" name="Google Shape;12550;p76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551;p76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552;p76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553;p76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554;p76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555;p76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Групувати 90"/>
          <p:cNvGrpSpPr/>
          <p:nvPr/>
        </p:nvGrpSpPr>
        <p:grpSpPr>
          <a:xfrm>
            <a:off x="148047" y="115656"/>
            <a:ext cx="11222883" cy="1244326"/>
            <a:chOff x="-1" y="1817771"/>
            <a:chExt cx="11222883" cy="1244326"/>
          </a:xfrm>
        </p:grpSpPr>
        <p:grpSp>
          <p:nvGrpSpPr>
            <p:cNvPr id="92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96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98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3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Прямокутник 93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95" name="Заголовок 1"/>
            <p:cNvSpPr txBox="1">
              <a:spLocks/>
            </p:cNvSpPr>
            <p:nvPr/>
          </p:nvSpPr>
          <p:spPr>
            <a:xfrm>
              <a:off x="2043759" y="2131635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Культура та туризм</a:t>
              </a:r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-255390" y="1995172"/>
            <a:ext cx="5990809" cy="4834467"/>
            <a:chOff x="-26876" y="2023533"/>
            <a:chExt cx="5990809" cy="4834467"/>
          </a:xfrm>
        </p:grpSpPr>
        <p:graphicFrame>
          <p:nvGraphicFramePr>
            <p:cNvPr id="47" name="Діаграма 46"/>
            <p:cNvGraphicFramePr/>
            <p:nvPr>
              <p:extLst>
                <p:ext uri="{D42A27DB-BD31-4B8C-83A1-F6EECF244321}">
                  <p14:modId xmlns:p14="http://schemas.microsoft.com/office/powerpoint/2010/main" val="1625968639"/>
                </p:ext>
              </p:extLst>
            </p:nvPr>
          </p:nvGraphicFramePr>
          <p:xfrm>
            <a:off x="-26876" y="2023533"/>
            <a:ext cx="5990809" cy="4834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1714785" y="3973409"/>
              <a:ext cx="750526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+4,3</a:t>
              </a:r>
            </a:p>
            <a:p>
              <a:pPr algn="ctr"/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(4,2%)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675470" y="3577384"/>
              <a:ext cx="853119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+37,5</a:t>
              </a:r>
            </a:p>
            <a:p>
              <a:pPr algn="ctr"/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(35,1%)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38748" y="3089911"/>
              <a:ext cx="853119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+15,4</a:t>
              </a:r>
            </a:p>
            <a:p>
              <a:pPr algn="ctr"/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(10,7%)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623423" y="4881541"/>
            <a:ext cx="5365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заробітної плати муніципальних колективів (хор, оркестр), яким надано статус академічних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9630;p69"/>
          <p:cNvSpPr/>
          <p:nvPr/>
        </p:nvSpPr>
        <p:spPr>
          <a:xfrm>
            <a:off x="6155423" y="4943702"/>
            <a:ext cx="468000" cy="504000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увати 1"/>
          <p:cNvGrpSpPr/>
          <p:nvPr/>
        </p:nvGrpSpPr>
        <p:grpSpPr>
          <a:xfrm>
            <a:off x="6147927" y="5610710"/>
            <a:ext cx="5831059" cy="584775"/>
            <a:chOff x="6147927" y="5610710"/>
            <a:chExt cx="5831059" cy="584775"/>
          </a:xfrm>
        </p:grpSpPr>
        <p:sp>
          <p:nvSpPr>
            <p:cNvPr id="63" name="TextBox 62"/>
            <p:cNvSpPr txBox="1"/>
            <p:nvPr/>
          </p:nvSpPr>
          <p:spPr>
            <a:xfrm>
              <a:off x="6613503" y="5610710"/>
              <a:ext cx="5365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Стипендії міської ради для обдарованих дітей, провідних митців та викладачів мистецьких шкіл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1,1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oogle Shape;11070;p72"/>
            <p:cNvGrpSpPr/>
            <p:nvPr/>
          </p:nvGrpSpPr>
          <p:grpSpPr>
            <a:xfrm>
              <a:off x="6147927" y="5651097"/>
              <a:ext cx="468000" cy="504000"/>
              <a:chOff x="-37804925" y="3953450"/>
              <a:chExt cx="315075" cy="318225"/>
            </a:xfrm>
          </p:grpSpPr>
          <p:sp>
            <p:nvSpPr>
              <p:cNvPr id="82" name="Google Shape;11071;p72"/>
              <p:cNvSpPr/>
              <p:nvPr/>
            </p:nvSpPr>
            <p:spPr>
              <a:xfrm>
                <a:off x="-37614300" y="3955025"/>
                <a:ext cx="1244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448" extrusionOk="0">
                    <a:moveTo>
                      <a:pt x="2489" y="820"/>
                    </a:moveTo>
                    <a:cubicBezTo>
                      <a:pt x="3403" y="820"/>
                      <a:pt x="4127" y="1576"/>
                      <a:pt x="4127" y="2490"/>
                    </a:cubicBezTo>
                    <a:cubicBezTo>
                      <a:pt x="4127" y="3372"/>
                      <a:pt x="3403" y="4128"/>
                      <a:pt x="2489" y="4128"/>
                    </a:cubicBezTo>
                    <a:cubicBezTo>
                      <a:pt x="1575" y="4128"/>
                      <a:pt x="819" y="3372"/>
                      <a:pt x="819" y="2490"/>
                    </a:cubicBezTo>
                    <a:cubicBezTo>
                      <a:pt x="819" y="1576"/>
                      <a:pt x="1575" y="820"/>
                      <a:pt x="2489" y="820"/>
                    </a:cubicBezTo>
                    <a:close/>
                    <a:moveTo>
                      <a:pt x="2489" y="1"/>
                    </a:moveTo>
                    <a:cubicBezTo>
                      <a:pt x="1103" y="1"/>
                      <a:pt x="0" y="1104"/>
                      <a:pt x="0" y="2490"/>
                    </a:cubicBezTo>
                    <a:cubicBezTo>
                      <a:pt x="0" y="3214"/>
                      <a:pt x="315" y="3845"/>
                      <a:pt x="819" y="4317"/>
                    </a:cubicBezTo>
                    <a:lnTo>
                      <a:pt x="819" y="7058"/>
                    </a:lnTo>
                    <a:cubicBezTo>
                      <a:pt x="819" y="7287"/>
                      <a:pt x="1012" y="7448"/>
                      <a:pt x="1225" y="7448"/>
                    </a:cubicBezTo>
                    <a:cubicBezTo>
                      <a:pt x="1334" y="7448"/>
                      <a:pt x="1448" y="7406"/>
                      <a:pt x="1544" y="7310"/>
                    </a:cubicBezTo>
                    <a:lnTo>
                      <a:pt x="2489" y="6365"/>
                    </a:lnTo>
                    <a:lnTo>
                      <a:pt x="3434" y="7310"/>
                    </a:lnTo>
                    <a:cubicBezTo>
                      <a:pt x="3530" y="7406"/>
                      <a:pt x="3640" y="7448"/>
                      <a:pt x="3744" y="7448"/>
                    </a:cubicBezTo>
                    <a:cubicBezTo>
                      <a:pt x="3948" y="7448"/>
                      <a:pt x="4127" y="7287"/>
                      <a:pt x="4127" y="7058"/>
                    </a:cubicBezTo>
                    <a:lnTo>
                      <a:pt x="4127" y="4317"/>
                    </a:lnTo>
                    <a:cubicBezTo>
                      <a:pt x="4663" y="3845"/>
                      <a:pt x="4978" y="3214"/>
                      <a:pt x="4978" y="2490"/>
                    </a:cubicBezTo>
                    <a:cubicBezTo>
                      <a:pt x="4978" y="1104"/>
                      <a:pt x="3875" y="1"/>
                      <a:pt x="2489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1072;p72"/>
              <p:cNvSpPr/>
              <p:nvPr/>
            </p:nvSpPr>
            <p:spPr>
              <a:xfrm>
                <a:off x="-37761600" y="4230700"/>
                <a:ext cx="2701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1639" extrusionOk="0">
                    <a:moveTo>
                      <a:pt x="1450" y="1"/>
                    </a:moveTo>
                    <a:cubicBezTo>
                      <a:pt x="1292" y="788"/>
                      <a:pt x="662" y="1387"/>
                      <a:pt x="1" y="1639"/>
                    </a:cubicBezTo>
                    <a:lnTo>
                      <a:pt x="8822" y="1639"/>
                    </a:lnTo>
                    <a:cubicBezTo>
                      <a:pt x="9799" y="1639"/>
                      <a:pt x="10649" y="946"/>
                      <a:pt x="1080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1073;p72"/>
              <p:cNvSpPr/>
              <p:nvPr/>
            </p:nvSpPr>
            <p:spPr>
              <a:xfrm>
                <a:off x="-37804925" y="3953450"/>
                <a:ext cx="274125" cy="2956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11827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11"/>
                    </a:cubicBezTo>
                    <a:lnTo>
                      <a:pt x="1" y="10618"/>
                    </a:lnTo>
                    <a:cubicBezTo>
                      <a:pt x="1" y="11280"/>
                      <a:pt x="537" y="11815"/>
                      <a:pt x="1198" y="11815"/>
                    </a:cubicBezTo>
                    <a:cubicBezTo>
                      <a:pt x="1247" y="11823"/>
                      <a:pt x="1295" y="11826"/>
                      <a:pt x="1342" y="11826"/>
                    </a:cubicBezTo>
                    <a:cubicBezTo>
                      <a:pt x="1912" y="11826"/>
                      <a:pt x="2395" y="11318"/>
                      <a:pt x="2395" y="10650"/>
                    </a:cubicBezTo>
                    <a:cubicBezTo>
                      <a:pt x="2395" y="10398"/>
                      <a:pt x="2584" y="10272"/>
                      <a:pt x="2836" y="10272"/>
                    </a:cubicBezTo>
                    <a:lnTo>
                      <a:pt x="10965" y="10272"/>
                    </a:lnTo>
                    <a:lnTo>
                      <a:pt x="10965" y="8255"/>
                    </a:lnTo>
                    <a:cubicBezTo>
                      <a:pt x="10807" y="8161"/>
                      <a:pt x="10650" y="8098"/>
                      <a:pt x="10492" y="7972"/>
                    </a:cubicBezTo>
                    <a:lnTo>
                      <a:pt x="10146" y="7625"/>
                    </a:lnTo>
                    <a:lnTo>
                      <a:pt x="9799" y="7972"/>
                    </a:lnTo>
                    <a:cubicBezTo>
                      <a:pt x="9547" y="8224"/>
                      <a:pt x="9232" y="8318"/>
                      <a:pt x="8917" y="8318"/>
                    </a:cubicBezTo>
                    <a:cubicBezTo>
                      <a:pt x="8255" y="8318"/>
                      <a:pt x="7720" y="7783"/>
                      <a:pt x="7720" y="7058"/>
                    </a:cubicBezTo>
                    <a:lnTo>
                      <a:pt x="7720" y="4664"/>
                    </a:lnTo>
                    <a:cubicBezTo>
                      <a:pt x="7184" y="4065"/>
                      <a:pt x="6869" y="3309"/>
                      <a:pt x="6869" y="2490"/>
                    </a:cubicBezTo>
                    <a:cubicBezTo>
                      <a:pt x="6869" y="1513"/>
                      <a:pt x="7310" y="600"/>
                      <a:pt x="803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118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70205" y="1547123"/>
            <a:ext cx="478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та </a:t>
            </a: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пріоритети (млн грн):</a:t>
            </a:r>
          </a:p>
        </p:txBody>
      </p:sp>
      <p:graphicFrame>
        <p:nvGraphicFramePr>
          <p:cNvPr id="92" name="Діаграма 91"/>
          <p:cNvGraphicFramePr/>
          <p:nvPr>
            <p:extLst>
              <p:ext uri="{D42A27DB-BD31-4B8C-83A1-F6EECF244321}">
                <p14:modId xmlns:p14="http://schemas.microsoft.com/office/powerpoint/2010/main" val="1152387450"/>
              </p:ext>
            </p:extLst>
          </p:nvPr>
        </p:nvGraphicFramePr>
        <p:xfrm>
          <a:off x="6163734" y="1274748"/>
          <a:ext cx="6019526" cy="547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0174" y="1994407"/>
            <a:ext cx="541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навчально-тренувальної роботи комунальних дитячо-юнацьких спортивних шкіл та дитячо-юнацьких спортивних шкіл фізкультурно-спортивних товариств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62,6 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958768" y="2903356"/>
            <a:ext cx="5424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центрів соціальних служб для сім’ї, дітей та молоді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6,0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клубів для підлітків за місцем проживання і молодіжного центру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6,9 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952435" y="3946314"/>
            <a:ext cx="5424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спортивних та молодіжних заходів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27,8 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944279" y="4826401"/>
            <a:ext cx="5432636" cy="350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Стипендії міського голови кращим спортсменам –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279" y="5467334"/>
            <a:ext cx="5422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футбольного поля по вул. Спортивній, 17 –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5,0;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капітальний ремонт баскетбольного майданчику в парку Франка по вул. Проскурівська, 66 –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0,5;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ремонт даху спортивного комплексу по вул. Спортивній, 16 –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капітальний ремонт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клубу «Вікторія» по вул. Інститутській, 8 –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grpSp>
        <p:nvGrpSpPr>
          <p:cNvPr id="14" name="Google Shape;8695;p68"/>
          <p:cNvGrpSpPr/>
          <p:nvPr/>
        </p:nvGrpSpPr>
        <p:grpSpPr>
          <a:xfrm>
            <a:off x="299237" y="3890020"/>
            <a:ext cx="504000" cy="504000"/>
            <a:chOff x="5049725" y="1435050"/>
            <a:chExt cx="486550" cy="481850"/>
          </a:xfrm>
        </p:grpSpPr>
        <p:sp>
          <p:nvSpPr>
            <p:cNvPr id="19" name="Google Shape;8696;p6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97;p6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98;p6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99;p6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8700;p68"/>
          <p:cNvGrpSpPr/>
          <p:nvPr/>
        </p:nvGrpSpPr>
        <p:grpSpPr>
          <a:xfrm>
            <a:off x="282143" y="4800289"/>
            <a:ext cx="504000" cy="504000"/>
            <a:chOff x="5642475" y="1435075"/>
            <a:chExt cx="481975" cy="481825"/>
          </a:xfrm>
        </p:grpSpPr>
        <p:sp>
          <p:nvSpPr>
            <p:cNvPr id="25" name="Google Shape;8701;p6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8702;p6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8703;p6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0" name="Google Shape;9654;p69"/>
          <p:cNvGrpSpPr/>
          <p:nvPr/>
        </p:nvGrpSpPr>
        <p:grpSpPr>
          <a:xfrm>
            <a:off x="290677" y="3020688"/>
            <a:ext cx="504000" cy="504000"/>
            <a:chOff x="-59029025" y="3711650"/>
            <a:chExt cx="316650" cy="315875"/>
          </a:xfrm>
        </p:grpSpPr>
        <p:sp>
          <p:nvSpPr>
            <p:cNvPr id="41" name="Google Shape;9655;p69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56;p69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7;p69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58;p69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59;p69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60;p69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61;p69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9646;p69"/>
          <p:cNvSpPr/>
          <p:nvPr/>
        </p:nvSpPr>
        <p:spPr>
          <a:xfrm>
            <a:off x="263112" y="2137403"/>
            <a:ext cx="504000" cy="504000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Групувати 98"/>
          <p:cNvGrpSpPr/>
          <p:nvPr/>
        </p:nvGrpSpPr>
        <p:grpSpPr>
          <a:xfrm>
            <a:off x="148047" y="115656"/>
            <a:ext cx="11450862" cy="1244326"/>
            <a:chOff x="-1" y="1817771"/>
            <a:chExt cx="11450862" cy="1244326"/>
          </a:xfrm>
        </p:grpSpPr>
        <p:grpSp>
          <p:nvGrpSpPr>
            <p:cNvPr id="100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04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06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1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Прямокутник 101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03" name="Заголовок 1"/>
            <p:cNvSpPr txBox="1">
              <a:spLocks/>
            </p:cNvSpPr>
            <p:nvPr/>
          </p:nvSpPr>
          <p:spPr>
            <a:xfrm>
              <a:off x="2271738" y="2099352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 та молодіжна політика 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821092" y="4080786"/>
            <a:ext cx="85311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+8,2</a:t>
            </a:r>
          </a:p>
          <a:p>
            <a:pPr algn="ctr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(14,0%)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853528" y="3693350"/>
            <a:ext cx="85311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+22,6</a:t>
            </a:r>
          </a:p>
          <a:p>
            <a:pPr algn="ctr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(33,7%)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019913" y="3349632"/>
            <a:ext cx="85311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32,3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36,0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</p:txBody>
      </p:sp>
      <p:grpSp>
        <p:nvGrpSpPr>
          <p:cNvPr id="48" name="Google Shape;11421;p73"/>
          <p:cNvGrpSpPr/>
          <p:nvPr/>
        </p:nvGrpSpPr>
        <p:grpSpPr>
          <a:xfrm rot="10800000">
            <a:off x="274814" y="5717902"/>
            <a:ext cx="468000" cy="504000"/>
            <a:chOff x="-34763874" y="3561223"/>
            <a:chExt cx="291450" cy="291450"/>
          </a:xfrm>
        </p:grpSpPr>
        <p:sp>
          <p:nvSpPr>
            <p:cNvPr id="49" name="Google Shape;11422;p73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423;p73"/>
            <p:cNvSpPr/>
            <p:nvPr/>
          </p:nvSpPr>
          <p:spPr>
            <a:xfrm>
              <a:off x="-34763874" y="3561223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424;p73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596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051067" y="1389873"/>
            <a:ext cx="5241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та пріоритети розвитку</a:t>
            </a:r>
            <a:r>
              <a:rPr lang="uk-UA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Групувати 46"/>
          <p:cNvGrpSpPr/>
          <p:nvPr/>
        </p:nvGrpSpPr>
        <p:grpSpPr>
          <a:xfrm>
            <a:off x="148047" y="115656"/>
            <a:ext cx="11222883" cy="1244326"/>
            <a:chOff x="-1" y="1817771"/>
            <a:chExt cx="11222883" cy="1244326"/>
          </a:xfrm>
        </p:grpSpPr>
        <p:grpSp>
          <p:nvGrpSpPr>
            <p:cNvPr id="48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52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54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9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кутник 49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51" name="Заголовок 1"/>
            <p:cNvSpPr txBox="1">
              <a:spLocks/>
            </p:cNvSpPr>
            <p:nvPr/>
          </p:nvSpPr>
          <p:spPr>
            <a:xfrm>
              <a:off x="2043759" y="2130958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Економічна діяльність</a:t>
              </a:r>
            </a:p>
          </p:txBody>
        </p:sp>
      </p:grpSp>
      <p:grpSp>
        <p:nvGrpSpPr>
          <p:cNvPr id="19" name="Групувати 18"/>
          <p:cNvGrpSpPr/>
          <p:nvPr/>
        </p:nvGrpSpPr>
        <p:grpSpPr>
          <a:xfrm>
            <a:off x="9418756" y="1995882"/>
            <a:ext cx="2528468" cy="923330"/>
            <a:chOff x="9370423" y="1710252"/>
            <a:chExt cx="2528468" cy="923330"/>
          </a:xfrm>
        </p:grpSpPr>
        <p:sp>
          <p:nvSpPr>
            <p:cNvPr id="78" name="TextBox 77"/>
            <p:cNvSpPr txBox="1"/>
            <p:nvPr/>
          </p:nvSpPr>
          <p:spPr>
            <a:xfrm>
              <a:off x="9945448" y="1710252"/>
              <a:ext cx="19534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Школа молодого підприємця</a:t>
              </a:r>
            </a:p>
            <a:p>
              <a:pPr lvl="0" algn="ctr">
                <a:spcAft>
                  <a:spcPts val="0"/>
                </a:spcAft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0,2 млн грн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oogle Shape;13539;p78"/>
            <p:cNvGrpSpPr/>
            <p:nvPr/>
          </p:nvGrpSpPr>
          <p:grpSpPr>
            <a:xfrm>
              <a:off x="9370423" y="1834209"/>
              <a:ext cx="756000" cy="778619"/>
              <a:chOff x="4991425" y="3234750"/>
              <a:chExt cx="296175" cy="297225"/>
            </a:xfrm>
          </p:grpSpPr>
          <p:sp>
            <p:nvSpPr>
              <p:cNvPr id="80" name="Google Shape;13540;p78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541;p78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542;p78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543;p78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544;p78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545;p78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" name="Групувати 13"/>
          <p:cNvGrpSpPr/>
          <p:nvPr/>
        </p:nvGrpSpPr>
        <p:grpSpPr>
          <a:xfrm>
            <a:off x="3320175" y="1846585"/>
            <a:ext cx="2555517" cy="1477328"/>
            <a:chOff x="3676162" y="1711101"/>
            <a:chExt cx="2555517" cy="1477328"/>
          </a:xfrm>
        </p:grpSpPr>
        <p:sp>
          <p:nvSpPr>
            <p:cNvPr id="76" name="TextBox 75"/>
            <p:cNvSpPr txBox="1"/>
            <p:nvPr/>
          </p:nvSpPr>
          <p:spPr>
            <a:xfrm>
              <a:off x="4289959" y="1711101"/>
              <a:ext cx="19417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Участь місцевих товаровиробників у виставкових заходах</a:t>
              </a:r>
            </a:p>
            <a:p>
              <a:pPr lvl="0" algn="ctr">
                <a:spcAft>
                  <a:spcPts val="0"/>
                </a:spcAft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0,6 млн грн</a:t>
              </a:r>
            </a:p>
          </p:txBody>
        </p:sp>
        <p:grpSp>
          <p:nvGrpSpPr>
            <p:cNvPr id="110" name="Google Shape;13577;p78"/>
            <p:cNvGrpSpPr/>
            <p:nvPr/>
          </p:nvGrpSpPr>
          <p:grpSpPr>
            <a:xfrm>
              <a:off x="3676162" y="2067161"/>
              <a:ext cx="733639" cy="792000"/>
              <a:chOff x="3497300" y="3227275"/>
              <a:chExt cx="296175" cy="296175"/>
            </a:xfrm>
          </p:grpSpPr>
          <p:sp>
            <p:nvSpPr>
              <p:cNvPr id="111" name="Google Shape;13578;p78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579;p78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580;p78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581;p78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582;p78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583;p78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584;p78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585;p78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Групувати 12"/>
          <p:cNvGrpSpPr/>
          <p:nvPr/>
        </p:nvGrpSpPr>
        <p:grpSpPr>
          <a:xfrm>
            <a:off x="278590" y="1840510"/>
            <a:ext cx="2564362" cy="1477328"/>
            <a:chOff x="278590" y="1683748"/>
            <a:chExt cx="2564362" cy="1477328"/>
          </a:xfrm>
        </p:grpSpPr>
        <p:sp>
          <p:nvSpPr>
            <p:cNvPr id="74" name="TextBox 73"/>
            <p:cNvSpPr txBox="1"/>
            <p:nvPr/>
          </p:nvSpPr>
          <p:spPr>
            <a:xfrm>
              <a:off x="1148801" y="1683748"/>
              <a:ext cx="169415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Відшкодування % ставок за кредитами для підприємств</a:t>
              </a:r>
            </a:p>
            <a:p>
              <a:pPr lvl="0" algn="ctr">
                <a:spcAft>
                  <a:spcPts val="0"/>
                </a:spcAft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1,0 млн грн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4" name="Google Shape;9482;p69"/>
            <p:cNvGrpSpPr/>
            <p:nvPr/>
          </p:nvGrpSpPr>
          <p:grpSpPr>
            <a:xfrm>
              <a:off x="278590" y="1961211"/>
              <a:ext cx="900000" cy="900000"/>
              <a:chOff x="-61351725" y="3372400"/>
              <a:chExt cx="310350" cy="310150"/>
            </a:xfrm>
          </p:grpSpPr>
          <p:sp>
            <p:nvSpPr>
              <p:cNvPr id="125" name="Google Shape;9483;p69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484;p69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485;p69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Групувати 15"/>
          <p:cNvGrpSpPr/>
          <p:nvPr/>
        </p:nvGrpSpPr>
        <p:grpSpPr>
          <a:xfrm>
            <a:off x="6424906" y="1948702"/>
            <a:ext cx="2537035" cy="1200329"/>
            <a:chOff x="6546979" y="1881784"/>
            <a:chExt cx="2537035" cy="1200329"/>
          </a:xfrm>
        </p:grpSpPr>
        <p:sp>
          <p:nvSpPr>
            <p:cNvPr id="77" name="TextBox 76"/>
            <p:cNvSpPr txBox="1"/>
            <p:nvPr/>
          </p:nvSpPr>
          <p:spPr>
            <a:xfrm>
              <a:off x="7130571" y="1881784"/>
              <a:ext cx="19534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Фінансування бізнес ідей (</a:t>
              </a:r>
              <a:r>
                <a:rPr lang="uk-UA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стартапів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lvl="0" algn="ctr">
                <a:spcAft>
                  <a:spcPts val="0"/>
                </a:spcAft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 млн грн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9510;p69"/>
            <p:cNvSpPr/>
            <p:nvPr/>
          </p:nvSpPr>
          <p:spPr>
            <a:xfrm>
              <a:off x="6546979" y="2184224"/>
              <a:ext cx="864156" cy="668070"/>
            </a:xfrm>
            <a:custGeom>
              <a:avLst/>
              <a:gdLst/>
              <a:ahLst/>
              <a:cxnLst/>
              <a:rect l="l" t="t" r="r" b="b"/>
              <a:pathLst>
                <a:path w="12665" h="9893" extrusionOk="0">
                  <a:moveTo>
                    <a:pt x="8538" y="2458"/>
                  </a:moveTo>
                  <a:cubicBezTo>
                    <a:pt x="8758" y="2458"/>
                    <a:pt x="8916" y="2678"/>
                    <a:pt x="8916" y="2899"/>
                  </a:cubicBezTo>
                  <a:lnTo>
                    <a:pt x="8916" y="4569"/>
                  </a:lnTo>
                  <a:cubicBezTo>
                    <a:pt x="8916" y="4789"/>
                    <a:pt x="8727" y="4978"/>
                    <a:pt x="8538" y="4978"/>
                  </a:cubicBezTo>
                  <a:cubicBezTo>
                    <a:pt x="8349" y="4978"/>
                    <a:pt x="8128" y="4789"/>
                    <a:pt x="8128" y="4569"/>
                  </a:cubicBezTo>
                  <a:lnTo>
                    <a:pt x="8128" y="3875"/>
                  </a:lnTo>
                  <a:lnTo>
                    <a:pt x="6364" y="5671"/>
                  </a:lnTo>
                  <a:cubicBezTo>
                    <a:pt x="6285" y="5750"/>
                    <a:pt x="6175" y="5789"/>
                    <a:pt x="6065" y="5789"/>
                  </a:cubicBezTo>
                  <a:cubicBezTo>
                    <a:pt x="5954" y="5789"/>
                    <a:pt x="5844" y="5750"/>
                    <a:pt x="5765" y="5671"/>
                  </a:cubicBezTo>
                  <a:lnTo>
                    <a:pt x="5230" y="5104"/>
                  </a:lnTo>
                  <a:lnTo>
                    <a:pt x="3844" y="6490"/>
                  </a:lnTo>
                  <a:cubicBezTo>
                    <a:pt x="3765" y="6569"/>
                    <a:pt x="3655" y="6608"/>
                    <a:pt x="3544" y="6608"/>
                  </a:cubicBezTo>
                  <a:cubicBezTo>
                    <a:pt x="3434" y="6608"/>
                    <a:pt x="3324" y="6569"/>
                    <a:pt x="3245" y="6490"/>
                  </a:cubicBezTo>
                  <a:cubicBezTo>
                    <a:pt x="3087" y="6333"/>
                    <a:pt x="3087" y="6049"/>
                    <a:pt x="3245" y="5892"/>
                  </a:cubicBezTo>
                  <a:lnTo>
                    <a:pt x="4915" y="4254"/>
                  </a:lnTo>
                  <a:cubicBezTo>
                    <a:pt x="4994" y="4175"/>
                    <a:pt x="5104" y="4135"/>
                    <a:pt x="5214" y="4135"/>
                  </a:cubicBezTo>
                  <a:cubicBezTo>
                    <a:pt x="5324" y="4135"/>
                    <a:pt x="5435" y="4175"/>
                    <a:pt x="5513" y="4254"/>
                  </a:cubicBezTo>
                  <a:lnTo>
                    <a:pt x="6049" y="4789"/>
                  </a:lnTo>
                  <a:lnTo>
                    <a:pt x="7561" y="3308"/>
                  </a:lnTo>
                  <a:lnTo>
                    <a:pt x="6868" y="3308"/>
                  </a:lnTo>
                  <a:cubicBezTo>
                    <a:pt x="6648" y="3308"/>
                    <a:pt x="6490" y="3088"/>
                    <a:pt x="6490" y="2899"/>
                  </a:cubicBezTo>
                  <a:cubicBezTo>
                    <a:pt x="6490" y="2678"/>
                    <a:pt x="6679" y="2458"/>
                    <a:pt x="6868" y="2458"/>
                  </a:cubicBezTo>
                  <a:close/>
                  <a:moveTo>
                    <a:pt x="11814" y="8255"/>
                  </a:moveTo>
                  <a:cubicBezTo>
                    <a:pt x="11814" y="8538"/>
                    <a:pt x="11877" y="9105"/>
                    <a:pt x="11405" y="9105"/>
                  </a:cubicBezTo>
                  <a:lnTo>
                    <a:pt x="1197" y="9105"/>
                  </a:lnTo>
                  <a:cubicBezTo>
                    <a:pt x="977" y="9105"/>
                    <a:pt x="788" y="8885"/>
                    <a:pt x="788" y="8664"/>
                  </a:cubicBezTo>
                  <a:lnTo>
                    <a:pt x="788" y="8255"/>
                  </a:lnTo>
                  <a:close/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7435"/>
                  </a:lnTo>
                  <a:lnTo>
                    <a:pt x="410" y="7435"/>
                  </a:lnTo>
                  <a:cubicBezTo>
                    <a:pt x="189" y="7435"/>
                    <a:pt x="0" y="7625"/>
                    <a:pt x="0" y="7845"/>
                  </a:cubicBezTo>
                  <a:lnTo>
                    <a:pt x="0" y="8664"/>
                  </a:lnTo>
                  <a:cubicBezTo>
                    <a:pt x="0" y="9326"/>
                    <a:pt x="536" y="9893"/>
                    <a:pt x="1260" y="9893"/>
                  </a:cubicBezTo>
                  <a:lnTo>
                    <a:pt x="11436" y="9893"/>
                  </a:lnTo>
                  <a:cubicBezTo>
                    <a:pt x="12129" y="9893"/>
                    <a:pt x="12665" y="9326"/>
                    <a:pt x="12665" y="8664"/>
                  </a:cubicBezTo>
                  <a:lnTo>
                    <a:pt x="12665" y="7845"/>
                  </a:lnTo>
                  <a:cubicBezTo>
                    <a:pt x="12634" y="7593"/>
                    <a:pt x="12444" y="7435"/>
                    <a:pt x="12224" y="7435"/>
                  </a:cubicBezTo>
                  <a:lnTo>
                    <a:pt x="11814" y="7435"/>
                  </a:lnTo>
                  <a:lnTo>
                    <a:pt x="11814" y="1229"/>
                  </a:lnTo>
                  <a:cubicBezTo>
                    <a:pt x="11814" y="536"/>
                    <a:pt x="11247" y="0"/>
                    <a:pt x="1058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Групувати 21"/>
          <p:cNvGrpSpPr/>
          <p:nvPr/>
        </p:nvGrpSpPr>
        <p:grpSpPr>
          <a:xfrm>
            <a:off x="335952" y="3740477"/>
            <a:ext cx="2651102" cy="923330"/>
            <a:chOff x="3185495" y="3539473"/>
            <a:chExt cx="2651102" cy="923330"/>
          </a:xfrm>
        </p:grpSpPr>
        <p:sp>
          <p:nvSpPr>
            <p:cNvPr id="75" name="TextBox 74"/>
            <p:cNvSpPr txBox="1"/>
            <p:nvPr/>
          </p:nvSpPr>
          <p:spPr>
            <a:xfrm>
              <a:off x="3883154" y="3539473"/>
              <a:ext cx="19534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uk-UA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Проєкт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«Купуй Хмельницьке»</a:t>
              </a:r>
            </a:p>
            <a:p>
              <a:pPr lvl="0" algn="ctr">
                <a:spcAft>
                  <a:spcPts val="0"/>
                </a:spcAft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0,8 млн грн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Групувати 20"/>
            <p:cNvGrpSpPr/>
            <p:nvPr/>
          </p:nvGrpSpPr>
          <p:grpSpPr>
            <a:xfrm>
              <a:off x="3185495" y="3621639"/>
              <a:ext cx="827314" cy="825179"/>
              <a:chOff x="1776549" y="3868741"/>
              <a:chExt cx="827314" cy="825179"/>
            </a:xfrm>
          </p:grpSpPr>
          <p:sp>
            <p:nvSpPr>
              <p:cNvPr id="20" name="Прямокутник 19"/>
              <p:cNvSpPr/>
              <p:nvPr/>
            </p:nvSpPr>
            <p:spPr>
              <a:xfrm>
                <a:off x="1776549" y="3868741"/>
                <a:ext cx="827314" cy="8251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6557" y="3947824"/>
                <a:ext cx="648930" cy="648930"/>
              </a:xfrm>
              <a:prstGeom prst="rect">
                <a:avLst/>
              </a:prstGeom>
            </p:spPr>
          </p:pic>
        </p:grpSp>
      </p:grpSp>
      <p:grpSp>
        <p:nvGrpSpPr>
          <p:cNvPr id="23" name="Групувати 22"/>
          <p:cNvGrpSpPr/>
          <p:nvPr/>
        </p:nvGrpSpPr>
        <p:grpSpPr>
          <a:xfrm>
            <a:off x="3430316" y="3756684"/>
            <a:ext cx="2574194" cy="923330"/>
            <a:chOff x="5318084" y="3538132"/>
            <a:chExt cx="2574194" cy="923330"/>
          </a:xfrm>
        </p:grpSpPr>
        <p:sp>
          <p:nvSpPr>
            <p:cNvPr id="72" name="TextBox 71"/>
            <p:cNvSpPr txBox="1"/>
            <p:nvPr/>
          </p:nvSpPr>
          <p:spPr>
            <a:xfrm>
              <a:off x="5938835" y="3538132"/>
              <a:ext cx="19534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Міжнародне співробітництво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1,1 млн грн</a:t>
              </a:r>
            </a:p>
          </p:txBody>
        </p:sp>
        <p:grpSp>
          <p:nvGrpSpPr>
            <p:cNvPr id="129" name="Google Shape;13622;p78"/>
            <p:cNvGrpSpPr/>
            <p:nvPr/>
          </p:nvGrpSpPr>
          <p:grpSpPr>
            <a:xfrm>
              <a:off x="5318084" y="3666945"/>
              <a:ext cx="720000" cy="612000"/>
              <a:chOff x="6543825" y="3202075"/>
              <a:chExt cx="296975" cy="275350"/>
            </a:xfrm>
          </p:grpSpPr>
          <p:sp>
            <p:nvSpPr>
              <p:cNvPr id="130" name="Google Shape;13623;p78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624;p78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625;p78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626;p78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627;p78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628;p78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29;p78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Групувати 24"/>
          <p:cNvGrpSpPr/>
          <p:nvPr/>
        </p:nvGrpSpPr>
        <p:grpSpPr>
          <a:xfrm>
            <a:off x="9542989" y="3518557"/>
            <a:ext cx="2013214" cy="1477328"/>
            <a:chOff x="9571295" y="4782478"/>
            <a:chExt cx="2013214" cy="1477328"/>
          </a:xfrm>
        </p:grpSpPr>
        <p:sp>
          <p:nvSpPr>
            <p:cNvPr id="73" name="TextBox 72"/>
            <p:cNvSpPr txBox="1"/>
            <p:nvPr/>
          </p:nvSpPr>
          <p:spPr>
            <a:xfrm>
              <a:off x="10189582" y="4782478"/>
              <a:ext cx="139492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Виконання програми «Громадські ініціативи»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2,0 млн грн</a:t>
              </a:r>
            </a:p>
          </p:txBody>
        </p:sp>
        <p:grpSp>
          <p:nvGrpSpPr>
            <p:cNvPr id="137" name="Google Shape;13156;p77"/>
            <p:cNvGrpSpPr/>
            <p:nvPr/>
          </p:nvGrpSpPr>
          <p:grpSpPr>
            <a:xfrm>
              <a:off x="9571295" y="5213976"/>
              <a:ext cx="648000" cy="684000"/>
              <a:chOff x="-804700" y="3226500"/>
              <a:chExt cx="292225" cy="292225"/>
            </a:xfrm>
          </p:grpSpPr>
          <p:sp>
            <p:nvSpPr>
              <p:cNvPr id="138" name="Google Shape;13157;p77"/>
              <p:cNvSpPr/>
              <p:nvPr/>
            </p:nvSpPr>
            <p:spPr>
              <a:xfrm>
                <a:off x="-804700" y="3467500"/>
                <a:ext cx="858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049" extrusionOk="0"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cubicBezTo>
                      <a:pt x="0" y="1576"/>
                      <a:pt x="473" y="2048"/>
                      <a:pt x="1040" y="2048"/>
                    </a:cubicBezTo>
                    <a:lnTo>
                      <a:pt x="2395" y="2048"/>
                    </a:lnTo>
                    <a:cubicBezTo>
                      <a:pt x="2962" y="2048"/>
                      <a:pt x="3434" y="1576"/>
                      <a:pt x="3434" y="1040"/>
                    </a:cubicBezTo>
                    <a:cubicBezTo>
                      <a:pt x="3434" y="473"/>
                      <a:pt x="2962" y="0"/>
                      <a:pt x="2395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158;p77"/>
              <p:cNvSpPr/>
              <p:nvPr/>
            </p:nvSpPr>
            <p:spPr>
              <a:xfrm>
                <a:off x="-710975" y="3466700"/>
                <a:ext cx="196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2049" extrusionOk="0">
                    <a:moveTo>
                      <a:pt x="1" y="1"/>
                    </a:moveTo>
                    <a:cubicBezTo>
                      <a:pt x="221" y="253"/>
                      <a:pt x="347" y="663"/>
                      <a:pt x="347" y="1009"/>
                    </a:cubicBezTo>
                    <a:cubicBezTo>
                      <a:pt x="347" y="1419"/>
                      <a:pt x="221" y="1765"/>
                      <a:pt x="1" y="2049"/>
                    </a:cubicBezTo>
                    <a:lnTo>
                      <a:pt x="6837" y="2049"/>
                    </a:lnTo>
                    <a:cubicBezTo>
                      <a:pt x="7404" y="2049"/>
                      <a:pt x="7877" y="1576"/>
                      <a:pt x="7877" y="1009"/>
                    </a:cubicBezTo>
                    <a:cubicBezTo>
                      <a:pt x="7877" y="474"/>
                      <a:pt x="7436" y="1"/>
                      <a:pt x="683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159;p77"/>
              <p:cNvSpPr/>
              <p:nvPr/>
            </p:nvSpPr>
            <p:spPr>
              <a:xfrm>
                <a:off x="-667650" y="3312350"/>
                <a:ext cx="18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67"/>
                      <a:pt x="158" y="693"/>
                      <a:pt x="347" y="693"/>
                    </a:cubicBezTo>
                    <a:cubicBezTo>
                      <a:pt x="536" y="693"/>
                      <a:pt x="725" y="536"/>
                      <a:pt x="725" y="347"/>
                    </a:cubicBezTo>
                    <a:cubicBezTo>
                      <a:pt x="725" y="158"/>
                      <a:pt x="536" y="0"/>
                      <a:pt x="34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160;p77"/>
              <p:cNvSpPr/>
              <p:nvPr/>
            </p:nvSpPr>
            <p:spPr>
              <a:xfrm>
                <a:off x="-683400" y="3347775"/>
                <a:ext cx="48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663" extrusionOk="0">
                    <a:moveTo>
                      <a:pt x="977" y="1"/>
                    </a:moveTo>
                    <a:cubicBezTo>
                      <a:pt x="567" y="1"/>
                      <a:pt x="158" y="253"/>
                      <a:pt x="0" y="662"/>
                    </a:cubicBezTo>
                    <a:lnTo>
                      <a:pt x="1922" y="662"/>
                    </a:lnTo>
                    <a:cubicBezTo>
                      <a:pt x="1796" y="253"/>
                      <a:pt x="1418" y="1"/>
                      <a:pt x="97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161;p77"/>
              <p:cNvSpPr/>
              <p:nvPr/>
            </p:nvSpPr>
            <p:spPr>
              <a:xfrm>
                <a:off x="-735400" y="3261925"/>
                <a:ext cx="1536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7515" extrusionOk="0">
                    <a:moveTo>
                      <a:pt x="3025" y="1324"/>
                    </a:moveTo>
                    <a:cubicBezTo>
                      <a:pt x="3561" y="1324"/>
                      <a:pt x="4034" y="1796"/>
                      <a:pt x="4034" y="2364"/>
                    </a:cubicBezTo>
                    <a:cubicBezTo>
                      <a:pt x="4034" y="2553"/>
                      <a:pt x="3970" y="2742"/>
                      <a:pt x="3844" y="2962"/>
                    </a:cubicBezTo>
                    <a:cubicBezTo>
                      <a:pt x="4349" y="3277"/>
                      <a:pt x="4727" y="3781"/>
                      <a:pt x="4727" y="4443"/>
                    </a:cubicBezTo>
                    <a:cubicBezTo>
                      <a:pt x="4758" y="4632"/>
                      <a:pt x="4601" y="4789"/>
                      <a:pt x="4443" y="4789"/>
                    </a:cubicBezTo>
                    <a:lnTo>
                      <a:pt x="1671" y="4789"/>
                    </a:lnTo>
                    <a:cubicBezTo>
                      <a:pt x="1482" y="4789"/>
                      <a:pt x="1324" y="4632"/>
                      <a:pt x="1324" y="4443"/>
                    </a:cubicBezTo>
                    <a:cubicBezTo>
                      <a:pt x="1324" y="3813"/>
                      <a:pt x="1671" y="3277"/>
                      <a:pt x="2206" y="2962"/>
                    </a:cubicBezTo>
                    <a:cubicBezTo>
                      <a:pt x="2080" y="2805"/>
                      <a:pt x="1986" y="2584"/>
                      <a:pt x="1986" y="2364"/>
                    </a:cubicBezTo>
                    <a:cubicBezTo>
                      <a:pt x="1986" y="1796"/>
                      <a:pt x="2458" y="1324"/>
                      <a:pt x="3025" y="1324"/>
                    </a:cubicBezTo>
                    <a:close/>
                    <a:moveTo>
                      <a:pt x="1009" y="1"/>
                    </a:moveTo>
                    <a:cubicBezTo>
                      <a:pt x="473" y="1"/>
                      <a:pt x="1" y="473"/>
                      <a:pt x="1" y="1009"/>
                    </a:cubicBezTo>
                    <a:lnTo>
                      <a:pt x="1" y="5105"/>
                    </a:lnTo>
                    <a:cubicBezTo>
                      <a:pt x="1" y="5672"/>
                      <a:pt x="473" y="6144"/>
                      <a:pt x="1009" y="6144"/>
                    </a:cubicBezTo>
                    <a:lnTo>
                      <a:pt x="1954" y="6144"/>
                    </a:lnTo>
                    <a:lnTo>
                      <a:pt x="2773" y="7373"/>
                    </a:lnTo>
                    <a:cubicBezTo>
                      <a:pt x="2836" y="7467"/>
                      <a:pt x="2947" y="7515"/>
                      <a:pt x="3057" y="7515"/>
                    </a:cubicBezTo>
                    <a:cubicBezTo>
                      <a:pt x="3167" y="7515"/>
                      <a:pt x="3277" y="7467"/>
                      <a:pt x="3340" y="7373"/>
                    </a:cubicBezTo>
                    <a:lnTo>
                      <a:pt x="4160" y="6144"/>
                    </a:lnTo>
                    <a:lnTo>
                      <a:pt x="5105" y="6144"/>
                    </a:lnTo>
                    <a:cubicBezTo>
                      <a:pt x="5672" y="6144"/>
                      <a:pt x="6144" y="5672"/>
                      <a:pt x="6144" y="5105"/>
                    </a:cubicBezTo>
                    <a:lnTo>
                      <a:pt x="6144" y="1009"/>
                    </a:lnTo>
                    <a:cubicBezTo>
                      <a:pt x="6144" y="473"/>
                      <a:pt x="5672" y="1"/>
                      <a:pt x="510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162;p77"/>
              <p:cNvSpPr/>
              <p:nvPr/>
            </p:nvSpPr>
            <p:spPr>
              <a:xfrm>
                <a:off x="-804700" y="3226500"/>
                <a:ext cx="11817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6837" extrusionOk="0">
                    <a:moveTo>
                      <a:pt x="1040" y="0"/>
                    </a:moveTo>
                    <a:cubicBezTo>
                      <a:pt x="473" y="0"/>
                      <a:pt x="0" y="473"/>
                      <a:pt x="0" y="1008"/>
                    </a:cubicBezTo>
                    <a:lnTo>
                      <a:pt x="0" y="4442"/>
                    </a:lnTo>
                    <a:cubicBezTo>
                      <a:pt x="0" y="5009"/>
                      <a:pt x="473" y="5450"/>
                      <a:pt x="1040" y="5450"/>
                    </a:cubicBezTo>
                    <a:cubicBezTo>
                      <a:pt x="1040" y="5450"/>
                      <a:pt x="1198" y="5986"/>
                      <a:pt x="1387" y="6490"/>
                    </a:cubicBezTo>
                    <a:cubicBezTo>
                      <a:pt x="1481" y="6679"/>
                      <a:pt x="1544" y="6837"/>
                      <a:pt x="1733" y="6837"/>
                    </a:cubicBezTo>
                    <a:cubicBezTo>
                      <a:pt x="1891" y="6837"/>
                      <a:pt x="1985" y="6774"/>
                      <a:pt x="2111" y="6648"/>
                    </a:cubicBezTo>
                    <a:lnTo>
                      <a:pt x="2111" y="6522"/>
                    </a:lnTo>
                    <a:lnTo>
                      <a:pt x="2111" y="2426"/>
                    </a:lnTo>
                    <a:cubicBezTo>
                      <a:pt x="2111" y="1481"/>
                      <a:pt x="2836" y="725"/>
                      <a:pt x="3781" y="725"/>
                    </a:cubicBezTo>
                    <a:lnTo>
                      <a:pt x="4726" y="725"/>
                    </a:lnTo>
                    <a:cubicBezTo>
                      <a:pt x="4569" y="284"/>
                      <a:pt x="4222" y="0"/>
                      <a:pt x="378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163;p77"/>
              <p:cNvSpPr/>
              <p:nvPr/>
            </p:nvSpPr>
            <p:spPr>
              <a:xfrm>
                <a:off x="-630625" y="3226500"/>
                <a:ext cx="118150" cy="170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6838" extrusionOk="0">
                    <a:moveTo>
                      <a:pt x="945" y="0"/>
                    </a:moveTo>
                    <a:cubicBezTo>
                      <a:pt x="536" y="0"/>
                      <a:pt x="126" y="284"/>
                      <a:pt x="0" y="662"/>
                    </a:cubicBezTo>
                    <a:lnTo>
                      <a:pt x="945" y="662"/>
                    </a:lnTo>
                    <a:cubicBezTo>
                      <a:pt x="1890" y="662"/>
                      <a:pt x="2646" y="1418"/>
                      <a:pt x="2646" y="2363"/>
                    </a:cubicBezTo>
                    <a:lnTo>
                      <a:pt x="2646" y="6490"/>
                    </a:lnTo>
                    <a:lnTo>
                      <a:pt x="2646" y="6616"/>
                    </a:lnTo>
                    <a:cubicBezTo>
                      <a:pt x="2766" y="6736"/>
                      <a:pt x="2868" y="6838"/>
                      <a:pt x="2993" y="6838"/>
                    </a:cubicBezTo>
                    <a:cubicBezTo>
                      <a:pt x="3032" y="6838"/>
                      <a:pt x="3074" y="6828"/>
                      <a:pt x="3119" y="6805"/>
                    </a:cubicBezTo>
                    <a:cubicBezTo>
                      <a:pt x="3245" y="6774"/>
                      <a:pt x="3277" y="6616"/>
                      <a:pt x="3308" y="6490"/>
                    </a:cubicBezTo>
                    <a:cubicBezTo>
                      <a:pt x="3497" y="6017"/>
                      <a:pt x="3686" y="5482"/>
                      <a:pt x="3686" y="5482"/>
                    </a:cubicBezTo>
                    <a:cubicBezTo>
                      <a:pt x="4222" y="5482"/>
                      <a:pt x="4694" y="5009"/>
                      <a:pt x="4694" y="4442"/>
                    </a:cubicBezTo>
                    <a:lnTo>
                      <a:pt x="4694" y="1008"/>
                    </a:lnTo>
                    <a:cubicBezTo>
                      <a:pt x="4726" y="473"/>
                      <a:pt x="4253" y="0"/>
                      <a:pt x="3718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Групувати 25"/>
          <p:cNvGrpSpPr/>
          <p:nvPr/>
        </p:nvGrpSpPr>
        <p:grpSpPr>
          <a:xfrm>
            <a:off x="6442934" y="3518557"/>
            <a:ext cx="2636838" cy="1477328"/>
            <a:chOff x="6476443" y="3318623"/>
            <a:chExt cx="2636838" cy="1477328"/>
          </a:xfrm>
        </p:grpSpPr>
        <p:sp>
          <p:nvSpPr>
            <p:cNvPr id="69" name="TextBox 68"/>
            <p:cNvSpPr txBox="1"/>
            <p:nvPr/>
          </p:nvSpPr>
          <p:spPr>
            <a:xfrm>
              <a:off x="7159838" y="3318623"/>
              <a:ext cx="195344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Заснування центру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підтримки інновацій та підприємництва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0,3 млн грн</a:t>
              </a:r>
            </a:p>
          </p:txBody>
        </p:sp>
        <p:grpSp>
          <p:nvGrpSpPr>
            <p:cNvPr id="154" name="Google Shape;13100;p77"/>
            <p:cNvGrpSpPr/>
            <p:nvPr/>
          </p:nvGrpSpPr>
          <p:grpSpPr>
            <a:xfrm>
              <a:off x="6476443" y="3691047"/>
              <a:ext cx="720000" cy="720000"/>
              <a:chOff x="-2310650" y="3958175"/>
              <a:chExt cx="293825" cy="291450"/>
            </a:xfrm>
          </p:grpSpPr>
          <p:sp>
            <p:nvSpPr>
              <p:cNvPr id="155" name="Google Shape;13101;p77"/>
              <p:cNvSpPr/>
              <p:nvPr/>
            </p:nvSpPr>
            <p:spPr>
              <a:xfrm>
                <a:off x="-2310650" y="3958175"/>
                <a:ext cx="185925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7437" h="4758" extrusionOk="0">
                    <a:moveTo>
                      <a:pt x="1009" y="1"/>
                    </a:moveTo>
                    <a:cubicBezTo>
                      <a:pt x="474" y="1"/>
                      <a:pt x="1" y="474"/>
                      <a:pt x="1" y="1009"/>
                    </a:cubicBezTo>
                    <a:lnTo>
                      <a:pt x="1" y="2395"/>
                    </a:lnTo>
                    <a:cubicBezTo>
                      <a:pt x="1" y="2931"/>
                      <a:pt x="474" y="3372"/>
                      <a:pt x="1009" y="3372"/>
                    </a:cubicBezTo>
                    <a:lnTo>
                      <a:pt x="1356" y="3372"/>
                    </a:lnTo>
                    <a:lnTo>
                      <a:pt x="1356" y="4412"/>
                    </a:lnTo>
                    <a:cubicBezTo>
                      <a:pt x="1356" y="4618"/>
                      <a:pt x="1518" y="4757"/>
                      <a:pt x="1692" y="4757"/>
                    </a:cubicBezTo>
                    <a:cubicBezTo>
                      <a:pt x="1784" y="4757"/>
                      <a:pt x="1878" y="4719"/>
                      <a:pt x="1954" y="4632"/>
                    </a:cubicBezTo>
                    <a:lnTo>
                      <a:pt x="3214" y="3372"/>
                    </a:lnTo>
                    <a:lnTo>
                      <a:pt x="3403" y="3372"/>
                    </a:lnTo>
                    <a:lnTo>
                      <a:pt x="3403" y="2364"/>
                    </a:lnTo>
                    <a:cubicBezTo>
                      <a:pt x="3403" y="1419"/>
                      <a:pt x="4160" y="663"/>
                      <a:pt x="5105" y="663"/>
                    </a:cubicBezTo>
                    <a:lnTo>
                      <a:pt x="7436" y="663"/>
                    </a:lnTo>
                    <a:cubicBezTo>
                      <a:pt x="7279" y="253"/>
                      <a:pt x="6932" y="1"/>
                      <a:pt x="6491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3102;p77"/>
              <p:cNvSpPr/>
              <p:nvPr/>
            </p:nvSpPr>
            <p:spPr>
              <a:xfrm>
                <a:off x="-2309075" y="3992050"/>
                <a:ext cx="2922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0303" extrusionOk="0">
                    <a:moveTo>
                      <a:pt x="5042" y="1"/>
                    </a:moveTo>
                    <a:cubicBezTo>
                      <a:pt x="4506" y="1"/>
                      <a:pt x="4034" y="473"/>
                      <a:pt x="4034" y="1040"/>
                    </a:cubicBezTo>
                    <a:lnTo>
                      <a:pt x="4034" y="2395"/>
                    </a:lnTo>
                    <a:cubicBezTo>
                      <a:pt x="4034" y="2962"/>
                      <a:pt x="4506" y="3435"/>
                      <a:pt x="5042" y="3435"/>
                    </a:cubicBezTo>
                    <a:lnTo>
                      <a:pt x="6964" y="3435"/>
                    </a:lnTo>
                    <a:lnTo>
                      <a:pt x="7814" y="4254"/>
                    </a:lnTo>
                    <a:cubicBezTo>
                      <a:pt x="7216" y="4537"/>
                      <a:pt x="6775" y="5136"/>
                      <a:pt x="6775" y="5829"/>
                    </a:cubicBezTo>
                    <a:cubicBezTo>
                      <a:pt x="6775" y="6270"/>
                      <a:pt x="6932" y="6680"/>
                      <a:pt x="7216" y="6932"/>
                    </a:cubicBezTo>
                    <a:cubicBezTo>
                      <a:pt x="6585" y="7089"/>
                      <a:pt x="6081" y="7499"/>
                      <a:pt x="5766" y="8034"/>
                    </a:cubicBezTo>
                    <a:cubicBezTo>
                      <a:pt x="5451" y="7499"/>
                      <a:pt x="4916" y="7089"/>
                      <a:pt x="4286" y="6932"/>
                    </a:cubicBezTo>
                    <a:cubicBezTo>
                      <a:pt x="4569" y="6617"/>
                      <a:pt x="4727" y="6270"/>
                      <a:pt x="4727" y="5829"/>
                    </a:cubicBezTo>
                    <a:cubicBezTo>
                      <a:pt x="4727" y="4884"/>
                      <a:pt x="3971" y="4159"/>
                      <a:pt x="3025" y="4159"/>
                    </a:cubicBezTo>
                    <a:cubicBezTo>
                      <a:pt x="2080" y="4159"/>
                      <a:pt x="1356" y="4884"/>
                      <a:pt x="1356" y="5829"/>
                    </a:cubicBezTo>
                    <a:cubicBezTo>
                      <a:pt x="1356" y="6270"/>
                      <a:pt x="1513" y="6680"/>
                      <a:pt x="1765" y="6932"/>
                    </a:cubicBezTo>
                    <a:cubicBezTo>
                      <a:pt x="757" y="7215"/>
                      <a:pt x="1" y="8129"/>
                      <a:pt x="1" y="9263"/>
                    </a:cubicBezTo>
                    <a:lnTo>
                      <a:pt x="1" y="9925"/>
                    </a:lnTo>
                    <a:cubicBezTo>
                      <a:pt x="1" y="10145"/>
                      <a:pt x="158" y="10303"/>
                      <a:pt x="348" y="10303"/>
                    </a:cubicBezTo>
                    <a:lnTo>
                      <a:pt x="11343" y="10303"/>
                    </a:lnTo>
                    <a:cubicBezTo>
                      <a:pt x="11532" y="10303"/>
                      <a:pt x="11689" y="10145"/>
                      <a:pt x="11689" y="9925"/>
                    </a:cubicBezTo>
                    <a:lnTo>
                      <a:pt x="11689" y="9263"/>
                    </a:lnTo>
                    <a:cubicBezTo>
                      <a:pt x="11689" y="8160"/>
                      <a:pt x="10965" y="7215"/>
                      <a:pt x="9925" y="6932"/>
                    </a:cubicBezTo>
                    <a:cubicBezTo>
                      <a:pt x="10209" y="6617"/>
                      <a:pt x="10366" y="6270"/>
                      <a:pt x="10366" y="5829"/>
                    </a:cubicBezTo>
                    <a:cubicBezTo>
                      <a:pt x="10366" y="5010"/>
                      <a:pt x="9767" y="4317"/>
                      <a:pt x="8980" y="4159"/>
                    </a:cubicBezTo>
                    <a:lnTo>
                      <a:pt x="8980" y="3435"/>
                    </a:lnTo>
                    <a:lnTo>
                      <a:pt x="10555" y="3435"/>
                    </a:lnTo>
                    <a:cubicBezTo>
                      <a:pt x="11122" y="3435"/>
                      <a:pt x="11595" y="2962"/>
                      <a:pt x="11595" y="2395"/>
                    </a:cubicBezTo>
                    <a:lnTo>
                      <a:pt x="11595" y="1040"/>
                    </a:lnTo>
                    <a:cubicBezTo>
                      <a:pt x="11595" y="473"/>
                      <a:pt x="11122" y="1"/>
                      <a:pt x="1055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Групувати 26"/>
          <p:cNvGrpSpPr/>
          <p:nvPr/>
        </p:nvGrpSpPr>
        <p:grpSpPr>
          <a:xfrm>
            <a:off x="2311063" y="5103007"/>
            <a:ext cx="3564629" cy="1477328"/>
            <a:chOff x="1692861" y="4930038"/>
            <a:chExt cx="3564629" cy="1477328"/>
          </a:xfrm>
        </p:grpSpPr>
        <p:sp>
          <p:nvSpPr>
            <p:cNvPr id="70" name="TextBox 69"/>
            <p:cNvSpPr txBox="1"/>
            <p:nvPr/>
          </p:nvSpPr>
          <p:spPr>
            <a:xfrm>
              <a:off x="2361962" y="4930038"/>
              <a:ext cx="28955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Підтримка суб’єктів агропромислового комплексу та органічного виробництва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0,6 млн грн</a:t>
              </a:r>
            </a:p>
          </p:txBody>
        </p:sp>
        <p:sp>
          <p:nvSpPr>
            <p:cNvPr id="157" name="Google Shape;12364;p75"/>
            <p:cNvSpPr/>
            <p:nvPr/>
          </p:nvSpPr>
          <p:spPr>
            <a:xfrm>
              <a:off x="1692861" y="5271358"/>
              <a:ext cx="720000" cy="756000"/>
            </a:xfrm>
            <a:custGeom>
              <a:avLst/>
              <a:gdLst/>
              <a:ahLst/>
              <a:cxnLst/>
              <a:rect l="l" t="t" r="r" b="b"/>
              <a:pathLst>
                <a:path w="12161" h="12130" extrusionOk="0">
                  <a:moveTo>
                    <a:pt x="3245" y="0"/>
                  </a:moveTo>
                  <a:cubicBezTo>
                    <a:pt x="3245" y="0"/>
                    <a:pt x="2174" y="820"/>
                    <a:pt x="2174" y="1765"/>
                  </a:cubicBezTo>
                  <a:cubicBezTo>
                    <a:pt x="2174" y="2363"/>
                    <a:pt x="2552" y="2930"/>
                    <a:pt x="2867" y="3245"/>
                  </a:cubicBezTo>
                  <a:lnTo>
                    <a:pt x="2867" y="4254"/>
                  </a:lnTo>
                  <a:cubicBezTo>
                    <a:pt x="2867" y="3466"/>
                    <a:pt x="2237" y="2836"/>
                    <a:pt x="1449" y="2836"/>
                  </a:cubicBezTo>
                  <a:lnTo>
                    <a:pt x="756" y="2836"/>
                  </a:lnTo>
                  <a:lnTo>
                    <a:pt x="756" y="3560"/>
                  </a:lnTo>
                  <a:cubicBezTo>
                    <a:pt x="756" y="4348"/>
                    <a:pt x="1386" y="4978"/>
                    <a:pt x="2174" y="4978"/>
                  </a:cubicBezTo>
                  <a:lnTo>
                    <a:pt x="2867" y="4978"/>
                  </a:lnTo>
                  <a:lnTo>
                    <a:pt x="2867" y="6742"/>
                  </a:lnTo>
                  <a:cubicBezTo>
                    <a:pt x="2867" y="5955"/>
                    <a:pt x="2237" y="5325"/>
                    <a:pt x="1449" y="5325"/>
                  </a:cubicBezTo>
                  <a:lnTo>
                    <a:pt x="756" y="5325"/>
                  </a:lnTo>
                  <a:lnTo>
                    <a:pt x="756" y="6018"/>
                  </a:lnTo>
                  <a:cubicBezTo>
                    <a:pt x="756" y="6805"/>
                    <a:pt x="1386" y="7467"/>
                    <a:pt x="2174" y="7467"/>
                  </a:cubicBezTo>
                  <a:lnTo>
                    <a:pt x="2867" y="7467"/>
                  </a:lnTo>
                  <a:lnTo>
                    <a:pt x="2867" y="9263"/>
                  </a:lnTo>
                  <a:cubicBezTo>
                    <a:pt x="2867" y="8475"/>
                    <a:pt x="2237" y="7845"/>
                    <a:pt x="1449" y="7845"/>
                  </a:cubicBezTo>
                  <a:lnTo>
                    <a:pt x="756" y="7845"/>
                  </a:lnTo>
                  <a:lnTo>
                    <a:pt x="756" y="8570"/>
                  </a:lnTo>
                  <a:cubicBezTo>
                    <a:pt x="756" y="9357"/>
                    <a:pt x="1386" y="9987"/>
                    <a:pt x="2174" y="9987"/>
                  </a:cubicBezTo>
                  <a:lnTo>
                    <a:pt x="2867" y="9987"/>
                  </a:lnTo>
                  <a:lnTo>
                    <a:pt x="2867" y="11437"/>
                  </a:lnTo>
                  <a:lnTo>
                    <a:pt x="347" y="11437"/>
                  </a:lnTo>
                  <a:cubicBezTo>
                    <a:pt x="158" y="11437"/>
                    <a:pt x="0" y="11594"/>
                    <a:pt x="0" y="11783"/>
                  </a:cubicBezTo>
                  <a:cubicBezTo>
                    <a:pt x="0" y="11972"/>
                    <a:pt x="158" y="12130"/>
                    <a:pt x="347" y="12130"/>
                  </a:cubicBezTo>
                  <a:lnTo>
                    <a:pt x="11814" y="12130"/>
                  </a:lnTo>
                  <a:cubicBezTo>
                    <a:pt x="12004" y="12130"/>
                    <a:pt x="12161" y="11972"/>
                    <a:pt x="12161" y="11783"/>
                  </a:cubicBezTo>
                  <a:cubicBezTo>
                    <a:pt x="12161" y="11594"/>
                    <a:pt x="12004" y="11437"/>
                    <a:pt x="11814" y="11437"/>
                  </a:cubicBezTo>
                  <a:lnTo>
                    <a:pt x="9294" y="11437"/>
                  </a:lnTo>
                  <a:lnTo>
                    <a:pt x="9294" y="9987"/>
                  </a:lnTo>
                  <a:lnTo>
                    <a:pt x="10019" y="9987"/>
                  </a:lnTo>
                  <a:cubicBezTo>
                    <a:pt x="10806" y="9987"/>
                    <a:pt x="11436" y="9357"/>
                    <a:pt x="11436" y="8570"/>
                  </a:cubicBezTo>
                  <a:lnTo>
                    <a:pt x="11436" y="7845"/>
                  </a:lnTo>
                  <a:lnTo>
                    <a:pt x="10712" y="7845"/>
                  </a:lnTo>
                  <a:cubicBezTo>
                    <a:pt x="9924" y="7845"/>
                    <a:pt x="9294" y="8475"/>
                    <a:pt x="9294" y="9263"/>
                  </a:cubicBezTo>
                  <a:lnTo>
                    <a:pt x="9294" y="7467"/>
                  </a:lnTo>
                  <a:lnTo>
                    <a:pt x="10019" y="7467"/>
                  </a:lnTo>
                  <a:cubicBezTo>
                    <a:pt x="10806" y="7467"/>
                    <a:pt x="11436" y="6805"/>
                    <a:pt x="11436" y="6018"/>
                  </a:cubicBezTo>
                  <a:lnTo>
                    <a:pt x="11436" y="5325"/>
                  </a:lnTo>
                  <a:lnTo>
                    <a:pt x="10712" y="5325"/>
                  </a:lnTo>
                  <a:cubicBezTo>
                    <a:pt x="9924" y="5325"/>
                    <a:pt x="9294" y="5955"/>
                    <a:pt x="9294" y="6742"/>
                  </a:cubicBezTo>
                  <a:lnTo>
                    <a:pt x="9294" y="4978"/>
                  </a:lnTo>
                  <a:lnTo>
                    <a:pt x="10019" y="4978"/>
                  </a:lnTo>
                  <a:cubicBezTo>
                    <a:pt x="10806" y="4978"/>
                    <a:pt x="11436" y="4348"/>
                    <a:pt x="11436" y="3560"/>
                  </a:cubicBezTo>
                  <a:lnTo>
                    <a:pt x="11436" y="2836"/>
                  </a:lnTo>
                  <a:lnTo>
                    <a:pt x="10712" y="2836"/>
                  </a:lnTo>
                  <a:cubicBezTo>
                    <a:pt x="9924" y="2836"/>
                    <a:pt x="9294" y="3466"/>
                    <a:pt x="9294" y="4254"/>
                  </a:cubicBezTo>
                  <a:lnTo>
                    <a:pt x="9294" y="3245"/>
                  </a:lnTo>
                  <a:cubicBezTo>
                    <a:pt x="9609" y="2930"/>
                    <a:pt x="10019" y="2363"/>
                    <a:pt x="10019" y="1765"/>
                  </a:cubicBezTo>
                  <a:cubicBezTo>
                    <a:pt x="10019" y="788"/>
                    <a:pt x="8948" y="0"/>
                    <a:pt x="8948" y="0"/>
                  </a:cubicBezTo>
                  <a:cubicBezTo>
                    <a:pt x="8948" y="0"/>
                    <a:pt x="7876" y="820"/>
                    <a:pt x="7876" y="1765"/>
                  </a:cubicBezTo>
                  <a:cubicBezTo>
                    <a:pt x="7876" y="2363"/>
                    <a:pt x="8286" y="2930"/>
                    <a:pt x="8601" y="3245"/>
                  </a:cubicBezTo>
                  <a:lnTo>
                    <a:pt x="8601" y="4254"/>
                  </a:lnTo>
                  <a:cubicBezTo>
                    <a:pt x="8601" y="3466"/>
                    <a:pt x="7971" y="2836"/>
                    <a:pt x="7183" y="2836"/>
                  </a:cubicBezTo>
                  <a:lnTo>
                    <a:pt x="6459" y="2836"/>
                  </a:lnTo>
                  <a:lnTo>
                    <a:pt x="6459" y="3560"/>
                  </a:lnTo>
                  <a:cubicBezTo>
                    <a:pt x="6459" y="4348"/>
                    <a:pt x="7089" y="4978"/>
                    <a:pt x="7876" y="4978"/>
                  </a:cubicBezTo>
                  <a:lnTo>
                    <a:pt x="8601" y="4978"/>
                  </a:lnTo>
                  <a:lnTo>
                    <a:pt x="8601" y="6742"/>
                  </a:lnTo>
                  <a:cubicBezTo>
                    <a:pt x="8601" y="5955"/>
                    <a:pt x="7971" y="5325"/>
                    <a:pt x="7183" y="5325"/>
                  </a:cubicBezTo>
                  <a:lnTo>
                    <a:pt x="6459" y="5325"/>
                  </a:lnTo>
                  <a:lnTo>
                    <a:pt x="6459" y="6018"/>
                  </a:lnTo>
                  <a:cubicBezTo>
                    <a:pt x="6459" y="6805"/>
                    <a:pt x="7089" y="7467"/>
                    <a:pt x="7876" y="7467"/>
                  </a:cubicBezTo>
                  <a:lnTo>
                    <a:pt x="8601" y="7467"/>
                  </a:lnTo>
                  <a:lnTo>
                    <a:pt x="8601" y="9263"/>
                  </a:lnTo>
                  <a:cubicBezTo>
                    <a:pt x="8601" y="8475"/>
                    <a:pt x="7971" y="7845"/>
                    <a:pt x="7183" y="7845"/>
                  </a:cubicBezTo>
                  <a:lnTo>
                    <a:pt x="6459" y="7845"/>
                  </a:lnTo>
                  <a:lnTo>
                    <a:pt x="6459" y="8570"/>
                  </a:lnTo>
                  <a:cubicBezTo>
                    <a:pt x="6459" y="9357"/>
                    <a:pt x="7089" y="9987"/>
                    <a:pt x="7876" y="9987"/>
                  </a:cubicBezTo>
                  <a:lnTo>
                    <a:pt x="8601" y="9987"/>
                  </a:lnTo>
                  <a:lnTo>
                    <a:pt x="8601" y="11437"/>
                  </a:lnTo>
                  <a:lnTo>
                    <a:pt x="3592" y="11437"/>
                  </a:lnTo>
                  <a:lnTo>
                    <a:pt x="3592" y="9987"/>
                  </a:lnTo>
                  <a:lnTo>
                    <a:pt x="4285" y="9987"/>
                  </a:lnTo>
                  <a:cubicBezTo>
                    <a:pt x="5072" y="9987"/>
                    <a:pt x="5703" y="9357"/>
                    <a:pt x="5703" y="8570"/>
                  </a:cubicBezTo>
                  <a:lnTo>
                    <a:pt x="5703" y="7845"/>
                  </a:lnTo>
                  <a:lnTo>
                    <a:pt x="5009" y="7845"/>
                  </a:lnTo>
                  <a:cubicBezTo>
                    <a:pt x="4222" y="7845"/>
                    <a:pt x="3592" y="8475"/>
                    <a:pt x="3592" y="9263"/>
                  </a:cubicBezTo>
                  <a:lnTo>
                    <a:pt x="3592" y="7467"/>
                  </a:lnTo>
                  <a:lnTo>
                    <a:pt x="4285" y="7467"/>
                  </a:lnTo>
                  <a:cubicBezTo>
                    <a:pt x="5072" y="7467"/>
                    <a:pt x="5703" y="6805"/>
                    <a:pt x="5703" y="6018"/>
                  </a:cubicBezTo>
                  <a:lnTo>
                    <a:pt x="5703" y="5325"/>
                  </a:lnTo>
                  <a:lnTo>
                    <a:pt x="5009" y="5325"/>
                  </a:lnTo>
                  <a:cubicBezTo>
                    <a:pt x="4222" y="5325"/>
                    <a:pt x="3592" y="5955"/>
                    <a:pt x="3592" y="6742"/>
                  </a:cubicBezTo>
                  <a:lnTo>
                    <a:pt x="3592" y="4978"/>
                  </a:lnTo>
                  <a:lnTo>
                    <a:pt x="4285" y="4978"/>
                  </a:lnTo>
                  <a:cubicBezTo>
                    <a:pt x="5072" y="4978"/>
                    <a:pt x="5703" y="4348"/>
                    <a:pt x="5703" y="3560"/>
                  </a:cubicBezTo>
                  <a:lnTo>
                    <a:pt x="5703" y="2836"/>
                  </a:lnTo>
                  <a:lnTo>
                    <a:pt x="5009" y="2836"/>
                  </a:lnTo>
                  <a:cubicBezTo>
                    <a:pt x="4222" y="2836"/>
                    <a:pt x="3592" y="3466"/>
                    <a:pt x="3592" y="4254"/>
                  </a:cubicBezTo>
                  <a:lnTo>
                    <a:pt x="3592" y="3245"/>
                  </a:lnTo>
                  <a:cubicBezTo>
                    <a:pt x="3907" y="2930"/>
                    <a:pt x="4285" y="2363"/>
                    <a:pt x="4285" y="1765"/>
                  </a:cubicBezTo>
                  <a:cubicBezTo>
                    <a:pt x="4285" y="788"/>
                    <a:pt x="3245" y="0"/>
                    <a:pt x="324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6979253" y="5241506"/>
            <a:ext cx="2575492" cy="1200329"/>
            <a:chOff x="5458199" y="5401747"/>
            <a:chExt cx="2575492" cy="1200329"/>
          </a:xfrm>
        </p:grpSpPr>
        <p:sp>
          <p:nvSpPr>
            <p:cNvPr id="71" name="TextBox 70"/>
            <p:cNvSpPr txBox="1"/>
            <p:nvPr/>
          </p:nvSpPr>
          <p:spPr>
            <a:xfrm>
              <a:off x="6080248" y="5401747"/>
              <a:ext cx="19534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Розвиток індустріального парку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0,3 млн грн</a:t>
              </a:r>
            </a:p>
          </p:txBody>
        </p:sp>
        <p:grpSp>
          <p:nvGrpSpPr>
            <p:cNvPr id="158" name="Google Shape;9493;p69"/>
            <p:cNvGrpSpPr/>
            <p:nvPr/>
          </p:nvGrpSpPr>
          <p:grpSpPr>
            <a:xfrm>
              <a:off x="5458199" y="5581575"/>
              <a:ext cx="720000" cy="720000"/>
              <a:chOff x="-59470075" y="3308975"/>
              <a:chExt cx="318200" cy="316075"/>
            </a:xfrm>
          </p:grpSpPr>
          <p:sp>
            <p:nvSpPr>
              <p:cNvPr id="159" name="Google Shape;9494;p69"/>
              <p:cNvSpPr/>
              <p:nvPr/>
            </p:nvSpPr>
            <p:spPr>
              <a:xfrm>
                <a:off x="-59403925" y="3522625"/>
                <a:ext cx="212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51" y="820"/>
                    </a:lnTo>
                    <a:lnTo>
                      <a:pt x="851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9495;p69"/>
              <p:cNvSpPr/>
              <p:nvPr/>
            </p:nvSpPr>
            <p:spPr>
              <a:xfrm>
                <a:off x="-593621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9496;p69"/>
              <p:cNvSpPr/>
              <p:nvPr/>
            </p:nvSpPr>
            <p:spPr>
              <a:xfrm>
                <a:off x="-593212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9497;p69"/>
              <p:cNvSpPr/>
              <p:nvPr/>
            </p:nvSpPr>
            <p:spPr>
              <a:xfrm>
                <a:off x="-592794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9498;p69"/>
              <p:cNvSpPr/>
              <p:nvPr/>
            </p:nvSpPr>
            <p:spPr>
              <a:xfrm>
                <a:off x="-59470075" y="3418825"/>
                <a:ext cx="317425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8249" extrusionOk="0">
                    <a:moveTo>
                      <a:pt x="10523" y="3334"/>
                    </a:moveTo>
                    <a:cubicBezTo>
                      <a:pt x="10775" y="3334"/>
                      <a:pt x="10932" y="3523"/>
                      <a:pt x="10932" y="3775"/>
                    </a:cubicBezTo>
                    <a:lnTo>
                      <a:pt x="10932" y="5413"/>
                    </a:lnTo>
                    <a:cubicBezTo>
                      <a:pt x="10932" y="5665"/>
                      <a:pt x="10712" y="5854"/>
                      <a:pt x="10523" y="5854"/>
                    </a:cubicBezTo>
                    <a:lnTo>
                      <a:pt x="2268" y="5854"/>
                    </a:lnTo>
                    <a:cubicBezTo>
                      <a:pt x="2016" y="5854"/>
                      <a:pt x="1827" y="5665"/>
                      <a:pt x="1827" y="5413"/>
                    </a:cubicBezTo>
                    <a:lnTo>
                      <a:pt x="1827" y="3775"/>
                    </a:lnTo>
                    <a:cubicBezTo>
                      <a:pt x="1827" y="3523"/>
                      <a:pt x="2016" y="3334"/>
                      <a:pt x="2268" y="3334"/>
                    </a:cubicBezTo>
                    <a:close/>
                    <a:moveTo>
                      <a:pt x="2893" y="1"/>
                    </a:moveTo>
                    <a:cubicBezTo>
                      <a:pt x="2822" y="1"/>
                      <a:pt x="2748" y="18"/>
                      <a:pt x="2678" y="57"/>
                    </a:cubicBezTo>
                    <a:lnTo>
                      <a:pt x="221" y="1727"/>
                    </a:lnTo>
                    <a:cubicBezTo>
                      <a:pt x="95" y="1790"/>
                      <a:pt x="0" y="1916"/>
                      <a:pt x="0" y="2073"/>
                    </a:cubicBezTo>
                    <a:lnTo>
                      <a:pt x="0" y="7870"/>
                    </a:lnTo>
                    <a:cubicBezTo>
                      <a:pt x="0" y="8091"/>
                      <a:pt x="221" y="8248"/>
                      <a:pt x="410" y="8248"/>
                    </a:cubicBezTo>
                    <a:lnTo>
                      <a:pt x="12255" y="8248"/>
                    </a:lnTo>
                    <a:cubicBezTo>
                      <a:pt x="12507" y="8248"/>
                      <a:pt x="12665" y="8059"/>
                      <a:pt x="12665" y="7870"/>
                    </a:cubicBezTo>
                    <a:lnTo>
                      <a:pt x="12665" y="2073"/>
                    </a:lnTo>
                    <a:cubicBezTo>
                      <a:pt x="12697" y="1884"/>
                      <a:pt x="12507" y="1664"/>
                      <a:pt x="12287" y="1664"/>
                    </a:cubicBezTo>
                    <a:lnTo>
                      <a:pt x="5797" y="1664"/>
                    </a:lnTo>
                    <a:lnTo>
                      <a:pt x="5797" y="404"/>
                    </a:lnTo>
                    <a:cubicBezTo>
                      <a:pt x="5797" y="166"/>
                      <a:pt x="5600" y="1"/>
                      <a:pt x="5382" y="1"/>
                    </a:cubicBezTo>
                    <a:cubicBezTo>
                      <a:pt x="5311" y="1"/>
                      <a:pt x="5237" y="18"/>
                      <a:pt x="5167" y="57"/>
                    </a:cubicBezTo>
                    <a:lnTo>
                      <a:pt x="3308" y="1286"/>
                    </a:lnTo>
                    <a:lnTo>
                      <a:pt x="3308" y="404"/>
                    </a:lnTo>
                    <a:cubicBezTo>
                      <a:pt x="3308" y="166"/>
                      <a:pt x="3111" y="1"/>
                      <a:pt x="2893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9499;p69"/>
              <p:cNvSpPr/>
              <p:nvPr/>
            </p:nvSpPr>
            <p:spPr>
              <a:xfrm>
                <a:off x="-592385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9500;p69"/>
              <p:cNvSpPr/>
              <p:nvPr/>
            </p:nvSpPr>
            <p:spPr>
              <a:xfrm>
                <a:off x="-59292875" y="3308975"/>
                <a:ext cx="106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656" extrusionOk="0">
                    <a:moveTo>
                      <a:pt x="1305" y="1"/>
                    </a:moveTo>
                    <a:cubicBezTo>
                      <a:pt x="904" y="1"/>
                      <a:pt x="497" y="175"/>
                      <a:pt x="158" y="545"/>
                    </a:cubicBezTo>
                    <a:cubicBezTo>
                      <a:pt x="1" y="702"/>
                      <a:pt x="64" y="986"/>
                      <a:pt x="221" y="1143"/>
                    </a:cubicBezTo>
                    <a:cubicBezTo>
                      <a:pt x="311" y="1218"/>
                      <a:pt x="409" y="1258"/>
                      <a:pt x="503" y="1258"/>
                    </a:cubicBezTo>
                    <a:cubicBezTo>
                      <a:pt x="606" y="1258"/>
                      <a:pt x="706" y="1210"/>
                      <a:pt x="788" y="1112"/>
                    </a:cubicBezTo>
                    <a:cubicBezTo>
                      <a:pt x="946" y="938"/>
                      <a:pt x="1127" y="852"/>
                      <a:pt x="1308" y="852"/>
                    </a:cubicBezTo>
                    <a:cubicBezTo>
                      <a:pt x="1489" y="852"/>
                      <a:pt x="1670" y="938"/>
                      <a:pt x="1828" y="1112"/>
                    </a:cubicBezTo>
                    <a:cubicBezTo>
                      <a:pt x="2150" y="1466"/>
                      <a:pt x="2562" y="1655"/>
                      <a:pt x="2977" y="1655"/>
                    </a:cubicBezTo>
                    <a:cubicBezTo>
                      <a:pt x="3374" y="1655"/>
                      <a:pt x="3773" y="1482"/>
                      <a:pt x="4096" y="1112"/>
                    </a:cubicBezTo>
                    <a:cubicBezTo>
                      <a:pt x="4254" y="954"/>
                      <a:pt x="4222" y="671"/>
                      <a:pt x="4065" y="513"/>
                    </a:cubicBezTo>
                    <a:cubicBezTo>
                      <a:pt x="3990" y="438"/>
                      <a:pt x="3886" y="399"/>
                      <a:pt x="3781" y="399"/>
                    </a:cubicBezTo>
                    <a:cubicBezTo>
                      <a:pt x="3665" y="399"/>
                      <a:pt x="3549" y="446"/>
                      <a:pt x="3466" y="545"/>
                    </a:cubicBezTo>
                    <a:cubicBezTo>
                      <a:pt x="3309" y="734"/>
                      <a:pt x="3135" y="828"/>
                      <a:pt x="2962" y="828"/>
                    </a:cubicBezTo>
                    <a:cubicBezTo>
                      <a:pt x="2789" y="828"/>
                      <a:pt x="2616" y="734"/>
                      <a:pt x="2458" y="545"/>
                    </a:cubicBezTo>
                    <a:cubicBezTo>
                      <a:pt x="2136" y="191"/>
                      <a:pt x="1724" y="1"/>
                      <a:pt x="130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9501;p69"/>
              <p:cNvSpPr/>
              <p:nvPr/>
            </p:nvSpPr>
            <p:spPr>
              <a:xfrm>
                <a:off x="-59214100" y="3371400"/>
                <a:ext cx="62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42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742"/>
                    </a:lnTo>
                    <a:lnTo>
                      <a:pt x="2489" y="2742"/>
                    </a:lnTo>
                    <a:lnTo>
                      <a:pt x="2489" y="379"/>
                    </a:lnTo>
                    <a:cubicBezTo>
                      <a:pt x="2458" y="190"/>
                      <a:pt x="2268" y="1"/>
                      <a:pt x="2048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9502;p69"/>
              <p:cNvSpPr/>
              <p:nvPr/>
            </p:nvSpPr>
            <p:spPr>
              <a:xfrm>
                <a:off x="-59297600" y="3392600"/>
                <a:ext cx="62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926" extrusionOk="0">
                    <a:moveTo>
                      <a:pt x="387" y="0"/>
                    </a:moveTo>
                    <a:cubicBezTo>
                      <a:pt x="163" y="0"/>
                      <a:pt x="1" y="177"/>
                      <a:pt x="1" y="382"/>
                    </a:cubicBezTo>
                    <a:lnTo>
                      <a:pt x="1" y="1925"/>
                    </a:lnTo>
                    <a:lnTo>
                      <a:pt x="2489" y="1925"/>
                    </a:lnTo>
                    <a:lnTo>
                      <a:pt x="2489" y="382"/>
                    </a:lnTo>
                    <a:cubicBezTo>
                      <a:pt x="2489" y="161"/>
                      <a:pt x="2300" y="4"/>
                      <a:pt x="2080" y="4"/>
                    </a:cubicBezTo>
                    <a:lnTo>
                      <a:pt x="442" y="4"/>
                    </a:lnTo>
                    <a:cubicBezTo>
                      <a:pt x="423" y="1"/>
                      <a:pt x="405" y="0"/>
                      <a:pt x="38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434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увати 19"/>
          <p:cNvGrpSpPr/>
          <p:nvPr/>
        </p:nvGrpSpPr>
        <p:grpSpPr>
          <a:xfrm>
            <a:off x="215379" y="616722"/>
            <a:ext cx="11661018" cy="6005349"/>
            <a:chOff x="329679" y="609749"/>
            <a:chExt cx="11661018" cy="6005349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329679" y="609749"/>
              <a:ext cx="11661018" cy="5570237"/>
              <a:chOff x="243115" y="967619"/>
              <a:chExt cx="11661018" cy="5570237"/>
            </a:xfrm>
          </p:grpSpPr>
          <p:sp>
            <p:nvSpPr>
              <p:cNvPr id="5" name="Прямокутник 4"/>
              <p:cNvSpPr/>
              <p:nvPr/>
            </p:nvSpPr>
            <p:spPr>
              <a:xfrm>
                <a:off x="4422775" y="6038322"/>
                <a:ext cx="3489325" cy="491067"/>
              </a:xfrm>
              <a:prstGeom prst="rect">
                <a:avLst/>
              </a:prstGeom>
              <a:ln>
                <a:solidFill>
                  <a:srgbClr val="FF757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" name="Прямокутник 5"/>
              <p:cNvSpPr/>
              <p:nvPr/>
            </p:nvSpPr>
            <p:spPr>
              <a:xfrm>
                <a:off x="8575409" y="6038321"/>
                <a:ext cx="3253582" cy="491067"/>
              </a:xfrm>
              <a:prstGeom prst="rect">
                <a:avLst/>
              </a:prstGeom>
              <a:ln>
                <a:solidFill>
                  <a:srgbClr val="37CB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" name="Прямокутник 2"/>
              <p:cNvSpPr/>
              <p:nvPr/>
            </p:nvSpPr>
            <p:spPr>
              <a:xfrm>
                <a:off x="565943" y="6046789"/>
                <a:ext cx="3253582" cy="49106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:p14="http://schemas.microsoft.com/office/powerpoint/2010/main" val="3688457271"/>
                  </p:ext>
                </p:extLst>
              </p:nvPr>
            </p:nvGraphicFramePr>
            <p:xfrm>
              <a:off x="243115" y="967619"/>
              <a:ext cx="11661018" cy="55517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sp>
          <p:nvSpPr>
            <p:cNvPr id="4" name="TextBox 3"/>
            <p:cNvSpPr txBox="1"/>
            <p:nvPr/>
          </p:nvSpPr>
          <p:spPr>
            <a:xfrm>
              <a:off x="828324" y="6276544"/>
              <a:ext cx="2748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-2,1 до уточненого бюджету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2160" y="6276544"/>
              <a:ext cx="2919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+53,6 до уточненого бюджету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37790" y="6276544"/>
              <a:ext cx="2816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+9,1 до уточненого бюджету</a:t>
              </a: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148047" y="115656"/>
            <a:ext cx="11222883" cy="1244326"/>
            <a:chOff x="-1" y="1817771"/>
            <a:chExt cx="11222883" cy="1244326"/>
          </a:xfrm>
        </p:grpSpPr>
        <p:grpSp>
          <p:nvGrpSpPr>
            <p:cNvPr id="12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6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8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кутник 13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2043759" y="2293966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Видатки на житлово-комунальне господарство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90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Групувати 98"/>
          <p:cNvGrpSpPr/>
          <p:nvPr/>
        </p:nvGrpSpPr>
        <p:grpSpPr>
          <a:xfrm>
            <a:off x="148047" y="115656"/>
            <a:ext cx="11412722" cy="1244326"/>
            <a:chOff x="-1" y="1817771"/>
            <a:chExt cx="11412722" cy="1244326"/>
          </a:xfrm>
        </p:grpSpPr>
        <p:grpSp>
          <p:nvGrpSpPr>
            <p:cNvPr id="100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04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06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1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Прямокутник 101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03" name="Заголовок 1"/>
            <p:cNvSpPr txBox="1">
              <a:spLocks/>
            </p:cNvSpPr>
            <p:nvPr/>
          </p:nvSpPr>
          <p:spPr>
            <a:xfrm>
              <a:off x="2233598" y="2024000"/>
              <a:ext cx="9179123" cy="9298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Утримання та ремонт житлового господарства </a:t>
              </a:r>
            </a:p>
            <a:p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громади та ін. 225,4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</a:t>
              </a:r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грн</a:t>
              </a:r>
              <a:endParaRPr lang="uk-U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162278" y="1517300"/>
            <a:ext cx="5837607" cy="830997"/>
            <a:chOff x="162278" y="1517300"/>
            <a:chExt cx="5837607" cy="830997"/>
          </a:xfrm>
        </p:grpSpPr>
        <p:sp>
          <p:nvSpPr>
            <p:cNvPr id="2" name="Прямокутник 1"/>
            <p:cNvSpPr/>
            <p:nvPr/>
          </p:nvSpPr>
          <p:spPr>
            <a:xfrm>
              <a:off x="703513" y="1517300"/>
              <a:ext cx="52963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прибудинкових територій – </a:t>
              </a:r>
              <a:r>
                <a:rPr lang="uk-UA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uk-UA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з них капітальний ремонт – </a:t>
              </a:r>
              <a:r>
                <a:rPr lang="uk-UA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15,0 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(+3,1 до уточненого)</a:t>
              </a:r>
            </a:p>
            <a:p>
              <a:pPr algn="just" font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Влаштування тротуарів, пішохідних доріжок -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18,1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oogle Shape;8714;p68"/>
            <p:cNvGrpSpPr/>
            <p:nvPr/>
          </p:nvGrpSpPr>
          <p:grpSpPr>
            <a:xfrm>
              <a:off x="162278" y="1706314"/>
              <a:ext cx="504000" cy="504000"/>
              <a:chOff x="2085450" y="2057100"/>
              <a:chExt cx="481900" cy="423500"/>
            </a:xfrm>
          </p:grpSpPr>
          <p:sp>
            <p:nvSpPr>
              <p:cNvPr id="27" name="Google Shape;8715;p68"/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8" name="Google Shape;8716;p68"/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" name="Google Shape;8717;p68"/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9" name="Групувати 18"/>
          <p:cNvGrpSpPr/>
          <p:nvPr/>
        </p:nvGrpSpPr>
        <p:grpSpPr>
          <a:xfrm>
            <a:off x="189969" y="2355614"/>
            <a:ext cx="5809916" cy="584775"/>
            <a:chOff x="189969" y="2155589"/>
            <a:chExt cx="5809916" cy="584775"/>
          </a:xfrm>
        </p:grpSpPr>
        <p:sp>
          <p:nvSpPr>
            <p:cNvPr id="3" name="Прямокутник 2"/>
            <p:cNvSpPr/>
            <p:nvPr/>
          </p:nvSpPr>
          <p:spPr>
            <a:xfrm>
              <a:off x="703513" y="2155589"/>
              <a:ext cx="5296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 безперебійного теплопостачання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50,0 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(+12,8 до уточненого)</a:t>
              </a:r>
              <a:endPara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oogle Shape;9493;p69"/>
            <p:cNvGrpSpPr/>
            <p:nvPr/>
          </p:nvGrpSpPr>
          <p:grpSpPr>
            <a:xfrm>
              <a:off x="189969" y="2230918"/>
              <a:ext cx="468000" cy="504000"/>
              <a:chOff x="-59470075" y="3308975"/>
              <a:chExt cx="318200" cy="316075"/>
            </a:xfrm>
          </p:grpSpPr>
          <p:sp>
            <p:nvSpPr>
              <p:cNvPr id="31" name="Google Shape;9494;p69"/>
              <p:cNvSpPr/>
              <p:nvPr/>
            </p:nvSpPr>
            <p:spPr>
              <a:xfrm>
                <a:off x="-59403925" y="3522625"/>
                <a:ext cx="212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51" y="820"/>
                    </a:lnTo>
                    <a:lnTo>
                      <a:pt x="851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495;p69"/>
              <p:cNvSpPr/>
              <p:nvPr/>
            </p:nvSpPr>
            <p:spPr>
              <a:xfrm>
                <a:off x="-593621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496;p69"/>
              <p:cNvSpPr/>
              <p:nvPr/>
            </p:nvSpPr>
            <p:spPr>
              <a:xfrm>
                <a:off x="-593212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497;p69"/>
              <p:cNvSpPr/>
              <p:nvPr/>
            </p:nvSpPr>
            <p:spPr>
              <a:xfrm>
                <a:off x="-592794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498;p69"/>
              <p:cNvSpPr/>
              <p:nvPr/>
            </p:nvSpPr>
            <p:spPr>
              <a:xfrm>
                <a:off x="-59470075" y="3418825"/>
                <a:ext cx="317425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8249" extrusionOk="0">
                    <a:moveTo>
                      <a:pt x="10523" y="3334"/>
                    </a:moveTo>
                    <a:cubicBezTo>
                      <a:pt x="10775" y="3334"/>
                      <a:pt x="10932" y="3523"/>
                      <a:pt x="10932" y="3775"/>
                    </a:cubicBezTo>
                    <a:lnTo>
                      <a:pt x="10932" y="5413"/>
                    </a:lnTo>
                    <a:cubicBezTo>
                      <a:pt x="10932" y="5665"/>
                      <a:pt x="10712" y="5854"/>
                      <a:pt x="10523" y="5854"/>
                    </a:cubicBezTo>
                    <a:lnTo>
                      <a:pt x="2268" y="5854"/>
                    </a:lnTo>
                    <a:cubicBezTo>
                      <a:pt x="2016" y="5854"/>
                      <a:pt x="1827" y="5665"/>
                      <a:pt x="1827" y="5413"/>
                    </a:cubicBezTo>
                    <a:lnTo>
                      <a:pt x="1827" y="3775"/>
                    </a:lnTo>
                    <a:cubicBezTo>
                      <a:pt x="1827" y="3523"/>
                      <a:pt x="2016" y="3334"/>
                      <a:pt x="2268" y="3334"/>
                    </a:cubicBezTo>
                    <a:close/>
                    <a:moveTo>
                      <a:pt x="2893" y="1"/>
                    </a:moveTo>
                    <a:cubicBezTo>
                      <a:pt x="2822" y="1"/>
                      <a:pt x="2748" y="18"/>
                      <a:pt x="2678" y="57"/>
                    </a:cubicBezTo>
                    <a:lnTo>
                      <a:pt x="221" y="1727"/>
                    </a:lnTo>
                    <a:cubicBezTo>
                      <a:pt x="95" y="1790"/>
                      <a:pt x="0" y="1916"/>
                      <a:pt x="0" y="2073"/>
                    </a:cubicBezTo>
                    <a:lnTo>
                      <a:pt x="0" y="7870"/>
                    </a:lnTo>
                    <a:cubicBezTo>
                      <a:pt x="0" y="8091"/>
                      <a:pt x="221" y="8248"/>
                      <a:pt x="410" y="8248"/>
                    </a:cubicBezTo>
                    <a:lnTo>
                      <a:pt x="12255" y="8248"/>
                    </a:lnTo>
                    <a:cubicBezTo>
                      <a:pt x="12507" y="8248"/>
                      <a:pt x="12665" y="8059"/>
                      <a:pt x="12665" y="7870"/>
                    </a:cubicBezTo>
                    <a:lnTo>
                      <a:pt x="12665" y="2073"/>
                    </a:lnTo>
                    <a:cubicBezTo>
                      <a:pt x="12697" y="1884"/>
                      <a:pt x="12507" y="1664"/>
                      <a:pt x="12287" y="1664"/>
                    </a:cubicBezTo>
                    <a:lnTo>
                      <a:pt x="5797" y="1664"/>
                    </a:lnTo>
                    <a:lnTo>
                      <a:pt x="5797" y="404"/>
                    </a:lnTo>
                    <a:cubicBezTo>
                      <a:pt x="5797" y="166"/>
                      <a:pt x="5600" y="1"/>
                      <a:pt x="5382" y="1"/>
                    </a:cubicBezTo>
                    <a:cubicBezTo>
                      <a:pt x="5311" y="1"/>
                      <a:pt x="5237" y="18"/>
                      <a:pt x="5167" y="57"/>
                    </a:cubicBezTo>
                    <a:lnTo>
                      <a:pt x="3308" y="1286"/>
                    </a:lnTo>
                    <a:lnTo>
                      <a:pt x="3308" y="404"/>
                    </a:lnTo>
                    <a:cubicBezTo>
                      <a:pt x="3308" y="166"/>
                      <a:pt x="3111" y="1"/>
                      <a:pt x="2893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99;p69"/>
              <p:cNvSpPr/>
              <p:nvPr/>
            </p:nvSpPr>
            <p:spPr>
              <a:xfrm>
                <a:off x="-592385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500;p69"/>
              <p:cNvSpPr/>
              <p:nvPr/>
            </p:nvSpPr>
            <p:spPr>
              <a:xfrm>
                <a:off x="-59292875" y="3308975"/>
                <a:ext cx="106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656" extrusionOk="0">
                    <a:moveTo>
                      <a:pt x="1305" y="1"/>
                    </a:moveTo>
                    <a:cubicBezTo>
                      <a:pt x="904" y="1"/>
                      <a:pt x="497" y="175"/>
                      <a:pt x="158" y="545"/>
                    </a:cubicBezTo>
                    <a:cubicBezTo>
                      <a:pt x="1" y="702"/>
                      <a:pt x="64" y="986"/>
                      <a:pt x="221" y="1143"/>
                    </a:cubicBezTo>
                    <a:cubicBezTo>
                      <a:pt x="311" y="1218"/>
                      <a:pt x="409" y="1258"/>
                      <a:pt x="503" y="1258"/>
                    </a:cubicBezTo>
                    <a:cubicBezTo>
                      <a:pt x="606" y="1258"/>
                      <a:pt x="706" y="1210"/>
                      <a:pt x="788" y="1112"/>
                    </a:cubicBezTo>
                    <a:cubicBezTo>
                      <a:pt x="946" y="938"/>
                      <a:pt x="1127" y="852"/>
                      <a:pt x="1308" y="852"/>
                    </a:cubicBezTo>
                    <a:cubicBezTo>
                      <a:pt x="1489" y="852"/>
                      <a:pt x="1670" y="938"/>
                      <a:pt x="1828" y="1112"/>
                    </a:cubicBezTo>
                    <a:cubicBezTo>
                      <a:pt x="2150" y="1466"/>
                      <a:pt x="2562" y="1655"/>
                      <a:pt x="2977" y="1655"/>
                    </a:cubicBezTo>
                    <a:cubicBezTo>
                      <a:pt x="3374" y="1655"/>
                      <a:pt x="3773" y="1482"/>
                      <a:pt x="4096" y="1112"/>
                    </a:cubicBezTo>
                    <a:cubicBezTo>
                      <a:pt x="4254" y="954"/>
                      <a:pt x="4222" y="671"/>
                      <a:pt x="4065" y="513"/>
                    </a:cubicBezTo>
                    <a:cubicBezTo>
                      <a:pt x="3990" y="438"/>
                      <a:pt x="3886" y="399"/>
                      <a:pt x="3781" y="399"/>
                    </a:cubicBezTo>
                    <a:cubicBezTo>
                      <a:pt x="3665" y="399"/>
                      <a:pt x="3549" y="446"/>
                      <a:pt x="3466" y="545"/>
                    </a:cubicBezTo>
                    <a:cubicBezTo>
                      <a:pt x="3309" y="734"/>
                      <a:pt x="3135" y="828"/>
                      <a:pt x="2962" y="828"/>
                    </a:cubicBezTo>
                    <a:cubicBezTo>
                      <a:pt x="2789" y="828"/>
                      <a:pt x="2616" y="734"/>
                      <a:pt x="2458" y="545"/>
                    </a:cubicBezTo>
                    <a:cubicBezTo>
                      <a:pt x="2136" y="191"/>
                      <a:pt x="1724" y="1"/>
                      <a:pt x="130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501;p69"/>
              <p:cNvSpPr/>
              <p:nvPr/>
            </p:nvSpPr>
            <p:spPr>
              <a:xfrm>
                <a:off x="-59214100" y="3371400"/>
                <a:ext cx="62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42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742"/>
                    </a:lnTo>
                    <a:lnTo>
                      <a:pt x="2489" y="2742"/>
                    </a:lnTo>
                    <a:lnTo>
                      <a:pt x="2489" y="379"/>
                    </a:lnTo>
                    <a:cubicBezTo>
                      <a:pt x="2458" y="190"/>
                      <a:pt x="2268" y="1"/>
                      <a:pt x="2048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502;p69"/>
              <p:cNvSpPr/>
              <p:nvPr/>
            </p:nvSpPr>
            <p:spPr>
              <a:xfrm>
                <a:off x="-59297600" y="3392600"/>
                <a:ext cx="62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926" extrusionOk="0">
                    <a:moveTo>
                      <a:pt x="387" y="0"/>
                    </a:moveTo>
                    <a:cubicBezTo>
                      <a:pt x="163" y="0"/>
                      <a:pt x="1" y="177"/>
                      <a:pt x="1" y="382"/>
                    </a:cubicBezTo>
                    <a:lnTo>
                      <a:pt x="1" y="1925"/>
                    </a:lnTo>
                    <a:lnTo>
                      <a:pt x="2489" y="1925"/>
                    </a:lnTo>
                    <a:lnTo>
                      <a:pt x="2489" y="382"/>
                    </a:lnTo>
                    <a:cubicBezTo>
                      <a:pt x="2489" y="161"/>
                      <a:pt x="2300" y="4"/>
                      <a:pt x="2080" y="4"/>
                    </a:cubicBezTo>
                    <a:lnTo>
                      <a:pt x="442" y="4"/>
                    </a:lnTo>
                    <a:cubicBezTo>
                      <a:pt x="423" y="1"/>
                      <a:pt x="405" y="0"/>
                      <a:pt x="38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Групувати 19"/>
          <p:cNvGrpSpPr/>
          <p:nvPr/>
        </p:nvGrpSpPr>
        <p:grpSpPr>
          <a:xfrm>
            <a:off x="162278" y="2937211"/>
            <a:ext cx="5800372" cy="1323439"/>
            <a:chOff x="162278" y="2737186"/>
            <a:chExt cx="5800372" cy="1323439"/>
          </a:xfrm>
        </p:grpSpPr>
        <p:sp>
          <p:nvSpPr>
            <p:cNvPr id="4" name="Прямокутник 3"/>
            <p:cNvSpPr/>
            <p:nvPr/>
          </p:nvSpPr>
          <p:spPr>
            <a:xfrm>
              <a:off x="666278" y="2737186"/>
              <a:ext cx="52963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Реконструкція, капітальний та поточний ремонт  житлового фонду </a:t>
              </a:r>
              <a:r>
                <a:rPr lang="uk-UA" sz="1600" b="1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8,0</a:t>
              </a:r>
              <a:r>
                <a:rPr lang="uk-UA" sz="1600" i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(-2,5)</a:t>
              </a:r>
              <a:r>
                <a:rPr lang="uk-UA" sz="160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т. ч.: укріплення житлових будинків – </a:t>
              </a:r>
              <a:r>
                <a:rPr lang="uk-UA" sz="1600" b="1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2,7</a:t>
              </a:r>
              <a:r>
                <a:rPr lang="uk-UA" sz="160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покрівель – </a:t>
              </a:r>
              <a:r>
                <a:rPr lang="uk-UA" sz="1600" b="1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3,8</a:t>
              </a:r>
              <a:r>
                <a:rPr lang="uk-UA" sz="160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заміна вікон, дверей, трубопроводів водопостачання та  водовідведення – </a:t>
              </a:r>
              <a:r>
                <a:rPr lang="uk-UA" sz="1600" b="1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1,0</a:t>
              </a:r>
              <a:r>
                <a:rPr lang="uk-UA" sz="160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встановлення пандусів – </a:t>
              </a:r>
              <a:r>
                <a:rPr lang="uk-UA" sz="1600" b="1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  <p:sp>
          <p:nvSpPr>
            <p:cNvPr id="40" name="Google Shape;9624;p69"/>
            <p:cNvSpPr/>
            <p:nvPr/>
          </p:nvSpPr>
          <p:spPr>
            <a:xfrm>
              <a:off x="162278" y="3090496"/>
              <a:ext cx="504000" cy="504000"/>
            </a:xfrm>
            <a:custGeom>
              <a:avLst/>
              <a:gdLst/>
              <a:ahLst/>
              <a:cxnLst/>
              <a:rect l="l" t="t" r="r" b="b"/>
              <a:pathLst>
                <a:path w="12665" h="12698" extrusionOk="0">
                  <a:moveTo>
                    <a:pt x="9200" y="883"/>
                  </a:moveTo>
                  <a:lnTo>
                    <a:pt x="9200" y="1702"/>
                  </a:lnTo>
                  <a:lnTo>
                    <a:pt x="3403" y="1702"/>
                  </a:lnTo>
                  <a:lnTo>
                    <a:pt x="3403" y="883"/>
                  </a:lnTo>
                  <a:close/>
                  <a:moveTo>
                    <a:pt x="4222" y="3340"/>
                  </a:moveTo>
                  <a:lnTo>
                    <a:pt x="4222" y="4191"/>
                  </a:lnTo>
                  <a:lnTo>
                    <a:pt x="3403" y="4191"/>
                  </a:lnTo>
                  <a:lnTo>
                    <a:pt x="3403" y="3340"/>
                  </a:lnTo>
                  <a:close/>
                  <a:moveTo>
                    <a:pt x="6711" y="3340"/>
                  </a:moveTo>
                  <a:lnTo>
                    <a:pt x="6711" y="4191"/>
                  </a:lnTo>
                  <a:lnTo>
                    <a:pt x="5892" y="4191"/>
                  </a:lnTo>
                  <a:lnTo>
                    <a:pt x="5892" y="3340"/>
                  </a:lnTo>
                  <a:close/>
                  <a:moveTo>
                    <a:pt x="9200" y="3340"/>
                  </a:moveTo>
                  <a:lnTo>
                    <a:pt x="9200" y="4191"/>
                  </a:lnTo>
                  <a:lnTo>
                    <a:pt x="8349" y="4191"/>
                  </a:lnTo>
                  <a:lnTo>
                    <a:pt x="8349" y="3340"/>
                  </a:lnTo>
                  <a:close/>
                  <a:moveTo>
                    <a:pt x="4222" y="5010"/>
                  </a:moveTo>
                  <a:lnTo>
                    <a:pt x="4222" y="5829"/>
                  </a:lnTo>
                  <a:lnTo>
                    <a:pt x="3403" y="5829"/>
                  </a:lnTo>
                  <a:lnTo>
                    <a:pt x="3403" y="5010"/>
                  </a:lnTo>
                  <a:close/>
                  <a:moveTo>
                    <a:pt x="6711" y="5010"/>
                  </a:moveTo>
                  <a:lnTo>
                    <a:pt x="6711" y="5829"/>
                  </a:lnTo>
                  <a:lnTo>
                    <a:pt x="5892" y="5829"/>
                  </a:lnTo>
                  <a:lnTo>
                    <a:pt x="5892" y="5010"/>
                  </a:lnTo>
                  <a:close/>
                  <a:moveTo>
                    <a:pt x="9200" y="5010"/>
                  </a:moveTo>
                  <a:lnTo>
                    <a:pt x="9200" y="5829"/>
                  </a:lnTo>
                  <a:lnTo>
                    <a:pt x="8349" y="5829"/>
                  </a:lnTo>
                  <a:lnTo>
                    <a:pt x="8349" y="5010"/>
                  </a:lnTo>
                  <a:close/>
                  <a:moveTo>
                    <a:pt x="4222" y="6648"/>
                  </a:moveTo>
                  <a:lnTo>
                    <a:pt x="4222" y="7499"/>
                  </a:lnTo>
                  <a:lnTo>
                    <a:pt x="3403" y="7499"/>
                  </a:lnTo>
                  <a:lnTo>
                    <a:pt x="3403" y="6648"/>
                  </a:lnTo>
                  <a:close/>
                  <a:moveTo>
                    <a:pt x="6711" y="6648"/>
                  </a:moveTo>
                  <a:lnTo>
                    <a:pt x="6711" y="7499"/>
                  </a:lnTo>
                  <a:lnTo>
                    <a:pt x="5892" y="7499"/>
                  </a:lnTo>
                  <a:lnTo>
                    <a:pt x="5892" y="6648"/>
                  </a:lnTo>
                  <a:close/>
                  <a:moveTo>
                    <a:pt x="9200" y="6648"/>
                  </a:moveTo>
                  <a:lnTo>
                    <a:pt x="9200" y="7499"/>
                  </a:lnTo>
                  <a:lnTo>
                    <a:pt x="8349" y="7499"/>
                  </a:lnTo>
                  <a:lnTo>
                    <a:pt x="8349" y="6648"/>
                  </a:lnTo>
                  <a:close/>
                  <a:moveTo>
                    <a:pt x="1733" y="9137"/>
                  </a:moveTo>
                  <a:lnTo>
                    <a:pt x="1733" y="11909"/>
                  </a:lnTo>
                  <a:lnTo>
                    <a:pt x="819" y="11909"/>
                  </a:lnTo>
                  <a:lnTo>
                    <a:pt x="819" y="9137"/>
                  </a:lnTo>
                  <a:close/>
                  <a:moveTo>
                    <a:pt x="5892" y="9137"/>
                  </a:moveTo>
                  <a:lnTo>
                    <a:pt x="5892" y="11909"/>
                  </a:lnTo>
                  <a:lnTo>
                    <a:pt x="4222" y="11909"/>
                  </a:lnTo>
                  <a:lnTo>
                    <a:pt x="4222" y="9137"/>
                  </a:lnTo>
                  <a:close/>
                  <a:moveTo>
                    <a:pt x="8349" y="9137"/>
                  </a:moveTo>
                  <a:lnTo>
                    <a:pt x="8349" y="11909"/>
                  </a:lnTo>
                  <a:lnTo>
                    <a:pt x="6711" y="11909"/>
                  </a:lnTo>
                  <a:lnTo>
                    <a:pt x="6711" y="9137"/>
                  </a:lnTo>
                  <a:close/>
                  <a:moveTo>
                    <a:pt x="11783" y="9137"/>
                  </a:moveTo>
                  <a:lnTo>
                    <a:pt x="11783" y="11909"/>
                  </a:lnTo>
                  <a:lnTo>
                    <a:pt x="10806" y="11909"/>
                  </a:lnTo>
                  <a:lnTo>
                    <a:pt x="10806" y="9137"/>
                  </a:lnTo>
                  <a:close/>
                  <a:moveTo>
                    <a:pt x="2993" y="1"/>
                  </a:moveTo>
                  <a:cubicBezTo>
                    <a:pt x="2773" y="1"/>
                    <a:pt x="2615" y="190"/>
                    <a:pt x="2615" y="410"/>
                  </a:cubicBezTo>
                  <a:lnTo>
                    <a:pt x="2615" y="1670"/>
                  </a:lnTo>
                  <a:lnTo>
                    <a:pt x="2206" y="1670"/>
                  </a:lnTo>
                  <a:cubicBezTo>
                    <a:pt x="1985" y="1670"/>
                    <a:pt x="1796" y="1859"/>
                    <a:pt x="1796" y="2080"/>
                  </a:cubicBezTo>
                  <a:lnTo>
                    <a:pt x="1796" y="8318"/>
                  </a:lnTo>
                  <a:lnTo>
                    <a:pt x="410" y="8318"/>
                  </a:lnTo>
                  <a:cubicBezTo>
                    <a:pt x="158" y="8318"/>
                    <a:pt x="0" y="8507"/>
                    <a:pt x="0" y="8696"/>
                  </a:cubicBezTo>
                  <a:lnTo>
                    <a:pt x="0" y="12287"/>
                  </a:lnTo>
                  <a:cubicBezTo>
                    <a:pt x="0" y="12540"/>
                    <a:pt x="221" y="12697"/>
                    <a:pt x="410" y="12697"/>
                  </a:cubicBezTo>
                  <a:lnTo>
                    <a:pt x="12256" y="12697"/>
                  </a:lnTo>
                  <a:cubicBezTo>
                    <a:pt x="12508" y="12697"/>
                    <a:pt x="12665" y="12477"/>
                    <a:pt x="12665" y="12287"/>
                  </a:cubicBezTo>
                  <a:lnTo>
                    <a:pt x="12665" y="8696"/>
                  </a:lnTo>
                  <a:cubicBezTo>
                    <a:pt x="12602" y="8475"/>
                    <a:pt x="12445" y="8318"/>
                    <a:pt x="12224" y="8318"/>
                  </a:cubicBezTo>
                  <a:lnTo>
                    <a:pt x="10838" y="8318"/>
                  </a:lnTo>
                  <a:lnTo>
                    <a:pt x="10838" y="2080"/>
                  </a:lnTo>
                  <a:cubicBezTo>
                    <a:pt x="10838" y="1859"/>
                    <a:pt x="10649" y="1670"/>
                    <a:pt x="10460" y="1670"/>
                  </a:cubicBezTo>
                  <a:lnTo>
                    <a:pt x="10019" y="1670"/>
                  </a:lnTo>
                  <a:lnTo>
                    <a:pt x="10019" y="410"/>
                  </a:lnTo>
                  <a:cubicBezTo>
                    <a:pt x="10019" y="158"/>
                    <a:pt x="9830" y="1"/>
                    <a:pt x="960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Групувати 20"/>
          <p:cNvGrpSpPr/>
          <p:nvPr/>
        </p:nvGrpSpPr>
        <p:grpSpPr>
          <a:xfrm>
            <a:off x="179164" y="4197390"/>
            <a:ext cx="5779143" cy="504000"/>
            <a:chOff x="179164" y="3968790"/>
            <a:chExt cx="5779143" cy="504000"/>
          </a:xfrm>
        </p:grpSpPr>
        <p:sp>
          <p:nvSpPr>
            <p:cNvPr id="5" name="Прямокутник 4"/>
            <p:cNvSpPr/>
            <p:nvPr/>
          </p:nvSpPr>
          <p:spPr>
            <a:xfrm>
              <a:off x="659765" y="4061603"/>
              <a:ext cx="52985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ліфтів </a:t>
              </a:r>
              <a:r>
                <a:rPr lang="uk-UA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3,0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oogle Shape;11353;p73"/>
            <p:cNvGrpSpPr/>
            <p:nvPr/>
          </p:nvGrpSpPr>
          <p:grpSpPr>
            <a:xfrm>
              <a:off x="179164" y="3968790"/>
              <a:ext cx="468000" cy="504000"/>
              <a:chOff x="-31817400" y="3910025"/>
              <a:chExt cx="301675" cy="294075"/>
            </a:xfrm>
          </p:grpSpPr>
          <p:sp>
            <p:nvSpPr>
              <p:cNvPr id="42" name="Google Shape;11354;p73"/>
              <p:cNvSpPr/>
              <p:nvPr/>
            </p:nvSpPr>
            <p:spPr>
              <a:xfrm>
                <a:off x="-31817400" y="3911550"/>
                <a:ext cx="301675" cy="292550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702" extrusionOk="0">
                    <a:moveTo>
                      <a:pt x="2558" y="0"/>
                    </a:moveTo>
                    <a:cubicBezTo>
                      <a:pt x="2357" y="0"/>
                      <a:pt x="2155" y="24"/>
                      <a:pt x="1954" y="70"/>
                    </a:cubicBezTo>
                    <a:cubicBezTo>
                      <a:pt x="1828" y="102"/>
                      <a:pt x="1733" y="196"/>
                      <a:pt x="1702" y="322"/>
                    </a:cubicBezTo>
                    <a:cubicBezTo>
                      <a:pt x="1670" y="448"/>
                      <a:pt x="1702" y="543"/>
                      <a:pt x="1796" y="637"/>
                    </a:cubicBezTo>
                    <a:lnTo>
                      <a:pt x="2679" y="1551"/>
                    </a:lnTo>
                    <a:cubicBezTo>
                      <a:pt x="2962" y="1803"/>
                      <a:pt x="2962" y="2244"/>
                      <a:pt x="2679" y="2528"/>
                    </a:cubicBezTo>
                    <a:cubicBezTo>
                      <a:pt x="2553" y="2669"/>
                      <a:pt x="2379" y="2740"/>
                      <a:pt x="2202" y="2740"/>
                    </a:cubicBezTo>
                    <a:cubicBezTo>
                      <a:pt x="2025" y="2740"/>
                      <a:pt x="1844" y="2669"/>
                      <a:pt x="1702" y="2528"/>
                    </a:cubicBezTo>
                    <a:lnTo>
                      <a:pt x="788" y="1614"/>
                    </a:lnTo>
                    <a:cubicBezTo>
                      <a:pt x="744" y="1569"/>
                      <a:pt x="668" y="1525"/>
                      <a:pt x="582" y="1525"/>
                    </a:cubicBezTo>
                    <a:cubicBezTo>
                      <a:pt x="547" y="1525"/>
                      <a:pt x="510" y="1532"/>
                      <a:pt x="473" y="1551"/>
                    </a:cubicBezTo>
                    <a:cubicBezTo>
                      <a:pt x="347" y="1582"/>
                      <a:pt x="284" y="1645"/>
                      <a:pt x="253" y="1771"/>
                    </a:cubicBezTo>
                    <a:cubicBezTo>
                      <a:pt x="1" y="2591"/>
                      <a:pt x="253" y="3473"/>
                      <a:pt x="883" y="4103"/>
                    </a:cubicBezTo>
                    <a:cubicBezTo>
                      <a:pt x="1366" y="4494"/>
                      <a:pt x="1932" y="4750"/>
                      <a:pt x="2619" y="4750"/>
                    </a:cubicBezTo>
                    <a:cubicBezTo>
                      <a:pt x="2874" y="4750"/>
                      <a:pt x="3145" y="4715"/>
                      <a:pt x="3435" y="4638"/>
                    </a:cubicBezTo>
                    <a:lnTo>
                      <a:pt x="7247" y="8482"/>
                    </a:lnTo>
                    <a:cubicBezTo>
                      <a:pt x="6963" y="9522"/>
                      <a:pt x="7215" y="10372"/>
                      <a:pt x="7814" y="10971"/>
                    </a:cubicBezTo>
                    <a:cubicBezTo>
                      <a:pt x="8291" y="11472"/>
                      <a:pt x="8895" y="11702"/>
                      <a:pt x="9516" y="11702"/>
                    </a:cubicBezTo>
                    <a:cubicBezTo>
                      <a:pt x="9714" y="11702"/>
                      <a:pt x="9915" y="11678"/>
                      <a:pt x="10114" y="11632"/>
                    </a:cubicBezTo>
                    <a:cubicBezTo>
                      <a:pt x="10240" y="11569"/>
                      <a:pt x="10334" y="11506"/>
                      <a:pt x="10366" y="11380"/>
                    </a:cubicBezTo>
                    <a:cubicBezTo>
                      <a:pt x="10397" y="11254"/>
                      <a:pt x="10366" y="11128"/>
                      <a:pt x="10271" y="11065"/>
                    </a:cubicBezTo>
                    <a:lnTo>
                      <a:pt x="9389" y="10152"/>
                    </a:lnTo>
                    <a:cubicBezTo>
                      <a:pt x="9106" y="9868"/>
                      <a:pt x="9106" y="9459"/>
                      <a:pt x="9389" y="9175"/>
                    </a:cubicBezTo>
                    <a:cubicBezTo>
                      <a:pt x="9515" y="9033"/>
                      <a:pt x="9688" y="8962"/>
                      <a:pt x="9866" y="8962"/>
                    </a:cubicBezTo>
                    <a:cubicBezTo>
                      <a:pt x="10043" y="8962"/>
                      <a:pt x="10224" y="9033"/>
                      <a:pt x="10366" y="9175"/>
                    </a:cubicBezTo>
                    <a:lnTo>
                      <a:pt x="11279" y="10089"/>
                    </a:lnTo>
                    <a:cubicBezTo>
                      <a:pt x="11326" y="10135"/>
                      <a:pt x="11405" y="10164"/>
                      <a:pt x="11494" y="10164"/>
                    </a:cubicBezTo>
                    <a:cubicBezTo>
                      <a:pt x="11527" y="10164"/>
                      <a:pt x="11561" y="10160"/>
                      <a:pt x="11594" y="10152"/>
                    </a:cubicBezTo>
                    <a:cubicBezTo>
                      <a:pt x="11720" y="10120"/>
                      <a:pt x="11783" y="10026"/>
                      <a:pt x="11815" y="9931"/>
                    </a:cubicBezTo>
                    <a:cubicBezTo>
                      <a:pt x="12067" y="9081"/>
                      <a:pt x="11815" y="8230"/>
                      <a:pt x="11185" y="7600"/>
                    </a:cubicBezTo>
                    <a:cubicBezTo>
                      <a:pt x="10778" y="7170"/>
                      <a:pt x="10224" y="6903"/>
                      <a:pt x="9537" y="6903"/>
                    </a:cubicBezTo>
                    <a:cubicBezTo>
                      <a:pt x="9266" y="6903"/>
                      <a:pt x="8975" y="6944"/>
                      <a:pt x="8665" y="7033"/>
                    </a:cubicBezTo>
                    <a:lnTo>
                      <a:pt x="4852" y="3221"/>
                    </a:lnTo>
                    <a:lnTo>
                      <a:pt x="4884" y="3032"/>
                    </a:lnTo>
                    <a:cubicBezTo>
                      <a:pt x="5136" y="2213"/>
                      <a:pt x="4884" y="1330"/>
                      <a:pt x="4254" y="700"/>
                    </a:cubicBezTo>
                    <a:cubicBezTo>
                      <a:pt x="3778" y="225"/>
                      <a:pt x="3177" y="0"/>
                      <a:pt x="2558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355;p73"/>
              <p:cNvSpPr/>
              <p:nvPr/>
            </p:nvSpPr>
            <p:spPr>
              <a:xfrm>
                <a:off x="-31816600" y="4062950"/>
                <a:ext cx="14415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24" extrusionOk="0">
                    <a:moveTo>
                      <a:pt x="4080" y="1504"/>
                    </a:moveTo>
                    <a:cubicBezTo>
                      <a:pt x="4167" y="1504"/>
                      <a:pt x="4253" y="1528"/>
                      <a:pt x="4316" y="1575"/>
                    </a:cubicBezTo>
                    <a:cubicBezTo>
                      <a:pt x="4442" y="1701"/>
                      <a:pt x="4442" y="1953"/>
                      <a:pt x="4316" y="2048"/>
                    </a:cubicBezTo>
                    <a:lnTo>
                      <a:pt x="2205" y="4159"/>
                    </a:lnTo>
                    <a:cubicBezTo>
                      <a:pt x="2158" y="4206"/>
                      <a:pt x="2072" y="4230"/>
                      <a:pt x="1985" y="4230"/>
                    </a:cubicBezTo>
                    <a:cubicBezTo>
                      <a:pt x="1898" y="4230"/>
                      <a:pt x="1812" y="4206"/>
                      <a:pt x="1764" y="4159"/>
                    </a:cubicBezTo>
                    <a:cubicBezTo>
                      <a:pt x="1638" y="4033"/>
                      <a:pt x="1638" y="3781"/>
                      <a:pt x="1764" y="3686"/>
                    </a:cubicBezTo>
                    <a:lnTo>
                      <a:pt x="3844" y="1575"/>
                    </a:lnTo>
                    <a:cubicBezTo>
                      <a:pt x="3907" y="1528"/>
                      <a:pt x="3993" y="1504"/>
                      <a:pt x="4080" y="1504"/>
                    </a:cubicBezTo>
                    <a:close/>
                    <a:moveTo>
                      <a:pt x="3844" y="0"/>
                    </a:moveTo>
                    <a:lnTo>
                      <a:pt x="567" y="3277"/>
                    </a:lnTo>
                    <a:cubicBezTo>
                      <a:pt x="0" y="3844"/>
                      <a:pt x="0" y="4694"/>
                      <a:pt x="567" y="5198"/>
                    </a:cubicBezTo>
                    <a:cubicBezTo>
                      <a:pt x="835" y="5482"/>
                      <a:pt x="1189" y="5624"/>
                      <a:pt x="1540" y="5624"/>
                    </a:cubicBezTo>
                    <a:cubicBezTo>
                      <a:pt x="1890" y="5624"/>
                      <a:pt x="2237" y="5482"/>
                      <a:pt x="2489" y="5198"/>
                    </a:cubicBezTo>
                    <a:lnTo>
                      <a:pt x="5766" y="1953"/>
                    </a:lnTo>
                    <a:lnTo>
                      <a:pt x="3844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356;p73"/>
              <p:cNvSpPr/>
              <p:nvPr/>
            </p:nvSpPr>
            <p:spPr>
              <a:xfrm>
                <a:off x="-31648050" y="3910025"/>
                <a:ext cx="1291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5109" extrusionOk="0">
                    <a:moveTo>
                      <a:pt x="4249" y="1"/>
                    </a:moveTo>
                    <a:cubicBezTo>
                      <a:pt x="4179" y="1"/>
                      <a:pt x="4106" y="24"/>
                      <a:pt x="4033" y="68"/>
                    </a:cubicBezTo>
                    <a:lnTo>
                      <a:pt x="2206" y="1171"/>
                    </a:lnTo>
                    <a:cubicBezTo>
                      <a:pt x="2017" y="1265"/>
                      <a:pt x="1985" y="1549"/>
                      <a:pt x="2143" y="1706"/>
                    </a:cubicBezTo>
                    <a:lnTo>
                      <a:pt x="2300" y="1864"/>
                    </a:lnTo>
                    <a:lnTo>
                      <a:pt x="0" y="4164"/>
                    </a:lnTo>
                    <a:lnTo>
                      <a:pt x="945" y="5109"/>
                    </a:lnTo>
                    <a:lnTo>
                      <a:pt x="3245" y="2809"/>
                    </a:lnTo>
                    <a:lnTo>
                      <a:pt x="3434" y="2998"/>
                    </a:lnTo>
                    <a:cubicBezTo>
                      <a:pt x="3502" y="3066"/>
                      <a:pt x="3594" y="3099"/>
                      <a:pt x="3684" y="3099"/>
                    </a:cubicBezTo>
                    <a:cubicBezTo>
                      <a:pt x="3802" y="3099"/>
                      <a:pt x="3916" y="3042"/>
                      <a:pt x="3970" y="2935"/>
                    </a:cubicBezTo>
                    <a:lnTo>
                      <a:pt x="5073" y="1108"/>
                    </a:lnTo>
                    <a:cubicBezTo>
                      <a:pt x="5167" y="1013"/>
                      <a:pt x="5167" y="793"/>
                      <a:pt x="5041" y="698"/>
                    </a:cubicBezTo>
                    <a:lnTo>
                      <a:pt x="4474" y="100"/>
                    </a:lnTo>
                    <a:cubicBezTo>
                      <a:pt x="4406" y="32"/>
                      <a:pt x="4330" y="1"/>
                      <a:pt x="4249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Групувати 22"/>
          <p:cNvGrpSpPr/>
          <p:nvPr/>
        </p:nvGrpSpPr>
        <p:grpSpPr>
          <a:xfrm>
            <a:off x="155765" y="5266538"/>
            <a:ext cx="5806885" cy="655933"/>
            <a:chOff x="155765" y="5161763"/>
            <a:chExt cx="5806885" cy="655933"/>
          </a:xfrm>
        </p:grpSpPr>
        <p:sp>
          <p:nvSpPr>
            <p:cNvPr id="7" name="Прямокутник 6"/>
            <p:cNvSpPr/>
            <p:nvPr/>
          </p:nvSpPr>
          <p:spPr>
            <a:xfrm>
              <a:off x="666278" y="5161763"/>
              <a:ext cx="52963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Утримання та ремонт мереж зовнішнього освітлення </a:t>
              </a:r>
              <a:r>
                <a:rPr lang="uk-UA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17,8 </a:t>
              </a:r>
              <a:endParaRPr lang="uk-UA" sz="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кутник 8"/>
            <p:cNvSpPr/>
            <p:nvPr/>
          </p:nvSpPr>
          <p:spPr>
            <a:xfrm>
              <a:off x="661936" y="5479142"/>
              <a:ext cx="52963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за електроенергію зовнішнього освітлення міста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25,0</a:t>
              </a:r>
            </a:p>
          </p:txBody>
        </p:sp>
        <p:grpSp>
          <p:nvGrpSpPr>
            <p:cNvPr id="52" name="Google Shape;13058;p77"/>
            <p:cNvGrpSpPr/>
            <p:nvPr/>
          </p:nvGrpSpPr>
          <p:grpSpPr>
            <a:xfrm rot="10800000">
              <a:off x="155765" y="5286689"/>
              <a:ext cx="504000" cy="504000"/>
              <a:chOff x="-1183550" y="3586525"/>
              <a:chExt cx="296175" cy="290550"/>
            </a:xfrm>
          </p:grpSpPr>
          <p:sp>
            <p:nvSpPr>
              <p:cNvPr id="53" name="Google Shape;13059;p77"/>
              <p:cNvSpPr/>
              <p:nvPr/>
            </p:nvSpPr>
            <p:spPr>
              <a:xfrm>
                <a:off x="-927575" y="3671500"/>
                <a:ext cx="4020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663" extrusionOk="0">
                    <a:moveTo>
                      <a:pt x="473" y="0"/>
                    </a:moveTo>
                    <a:cubicBezTo>
                      <a:pt x="32" y="0"/>
                      <a:pt x="1" y="662"/>
                      <a:pt x="473" y="662"/>
                    </a:cubicBezTo>
                    <a:lnTo>
                      <a:pt x="1135" y="662"/>
                    </a:lnTo>
                    <a:cubicBezTo>
                      <a:pt x="1145" y="663"/>
                      <a:pt x="1156" y="663"/>
                      <a:pt x="1166" y="663"/>
                    </a:cubicBezTo>
                    <a:cubicBezTo>
                      <a:pt x="1607" y="663"/>
                      <a:pt x="1597" y="0"/>
                      <a:pt x="1135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060;p77"/>
              <p:cNvSpPr/>
              <p:nvPr/>
            </p:nvSpPr>
            <p:spPr>
              <a:xfrm>
                <a:off x="-1183550" y="3671500"/>
                <a:ext cx="3940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63" extrusionOk="0">
                    <a:moveTo>
                      <a:pt x="473" y="0"/>
                    </a:moveTo>
                    <a:cubicBezTo>
                      <a:pt x="32" y="0"/>
                      <a:pt x="1" y="662"/>
                      <a:pt x="473" y="662"/>
                    </a:cubicBezTo>
                    <a:lnTo>
                      <a:pt x="1135" y="662"/>
                    </a:lnTo>
                    <a:cubicBezTo>
                      <a:pt x="1145" y="663"/>
                      <a:pt x="1154" y="663"/>
                      <a:pt x="1163" y="663"/>
                    </a:cubicBezTo>
                    <a:cubicBezTo>
                      <a:pt x="1576" y="663"/>
                      <a:pt x="1566" y="0"/>
                      <a:pt x="1135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061;p77"/>
              <p:cNvSpPr/>
              <p:nvPr/>
            </p:nvSpPr>
            <p:spPr>
              <a:xfrm>
                <a:off x="-944250" y="3603025"/>
                <a:ext cx="395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55" extrusionOk="0">
                    <a:moveTo>
                      <a:pt x="1086" y="1"/>
                    </a:moveTo>
                    <a:cubicBezTo>
                      <a:pt x="1024" y="1"/>
                      <a:pt x="957" y="19"/>
                      <a:pt x="888" y="61"/>
                    </a:cubicBezTo>
                    <a:lnTo>
                      <a:pt x="321" y="408"/>
                    </a:lnTo>
                    <a:cubicBezTo>
                      <a:pt x="0" y="595"/>
                      <a:pt x="179" y="1054"/>
                      <a:pt x="490" y="1054"/>
                    </a:cubicBezTo>
                    <a:cubicBezTo>
                      <a:pt x="546" y="1054"/>
                      <a:pt x="606" y="1040"/>
                      <a:pt x="668" y="1006"/>
                    </a:cubicBezTo>
                    <a:lnTo>
                      <a:pt x="1266" y="660"/>
                    </a:lnTo>
                    <a:cubicBezTo>
                      <a:pt x="1581" y="450"/>
                      <a:pt x="1394" y="1"/>
                      <a:pt x="1086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062;p77"/>
              <p:cNvSpPr/>
              <p:nvPr/>
            </p:nvSpPr>
            <p:spPr>
              <a:xfrm>
                <a:off x="-1166200" y="3731225"/>
                <a:ext cx="3970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43" extrusionOk="0">
                    <a:moveTo>
                      <a:pt x="1071" y="1"/>
                    </a:moveTo>
                    <a:cubicBezTo>
                      <a:pt x="1021" y="1"/>
                      <a:pt x="968" y="12"/>
                      <a:pt x="913" y="37"/>
                    </a:cubicBezTo>
                    <a:lnTo>
                      <a:pt x="315" y="384"/>
                    </a:lnTo>
                    <a:cubicBezTo>
                      <a:pt x="0" y="593"/>
                      <a:pt x="187" y="1043"/>
                      <a:pt x="495" y="1043"/>
                    </a:cubicBezTo>
                    <a:cubicBezTo>
                      <a:pt x="557" y="1043"/>
                      <a:pt x="624" y="1025"/>
                      <a:pt x="693" y="982"/>
                    </a:cubicBezTo>
                    <a:lnTo>
                      <a:pt x="1260" y="636"/>
                    </a:lnTo>
                    <a:cubicBezTo>
                      <a:pt x="1587" y="472"/>
                      <a:pt x="1395" y="1"/>
                      <a:pt x="1071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063;p77"/>
              <p:cNvSpPr/>
              <p:nvPr/>
            </p:nvSpPr>
            <p:spPr>
              <a:xfrm>
                <a:off x="-944925" y="3730950"/>
                <a:ext cx="402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055" extrusionOk="0">
                    <a:moveTo>
                      <a:pt x="515" y="0"/>
                    </a:moveTo>
                    <a:cubicBezTo>
                      <a:pt x="198" y="0"/>
                      <a:pt x="1" y="460"/>
                      <a:pt x="348" y="647"/>
                    </a:cubicBezTo>
                    <a:lnTo>
                      <a:pt x="915" y="993"/>
                    </a:lnTo>
                    <a:cubicBezTo>
                      <a:pt x="984" y="1036"/>
                      <a:pt x="1052" y="1054"/>
                      <a:pt x="1114" y="1054"/>
                    </a:cubicBezTo>
                    <a:cubicBezTo>
                      <a:pt x="1421" y="1054"/>
                      <a:pt x="1608" y="609"/>
                      <a:pt x="1293" y="426"/>
                    </a:cubicBezTo>
                    <a:lnTo>
                      <a:pt x="695" y="48"/>
                    </a:lnTo>
                    <a:cubicBezTo>
                      <a:pt x="633" y="15"/>
                      <a:pt x="572" y="0"/>
                      <a:pt x="515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064;p77"/>
              <p:cNvSpPr/>
              <p:nvPr/>
            </p:nvSpPr>
            <p:spPr>
              <a:xfrm>
                <a:off x="-1167000" y="3603025"/>
                <a:ext cx="402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055" extrusionOk="0">
                    <a:moveTo>
                      <a:pt x="477" y="1"/>
                    </a:moveTo>
                    <a:cubicBezTo>
                      <a:pt x="188" y="1"/>
                      <a:pt x="1" y="450"/>
                      <a:pt x="315" y="660"/>
                    </a:cubicBezTo>
                    <a:lnTo>
                      <a:pt x="914" y="1006"/>
                    </a:lnTo>
                    <a:cubicBezTo>
                      <a:pt x="981" y="1040"/>
                      <a:pt x="1044" y="1054"/>
                      <a:pt x="1103" y="1054"/>
                    </a:cubicBezTo>
                    <a:cubicBezTo>
                      <a:pt x="1434" y="1054"/>
                      <a:pt x="1608" y="595"/>
                      <a:pt x="1260" y="408"/>
                    </a:cubicBezTo>
                    <a:lnTo>
                      <a:pt x="662" y="61"/>
                    </a:lnTo>
                    <a:cubicBezTo>
                      <a:pt x="598" y="19"/>
                      <a:pt x="536" y="1"/>
                      <a:pt x="47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065;p77"/>
              <p:cNvSpPr/>
              <p:nvPr/>
            </p:nvSpPr>
            <p:spPr>
              <a:xfrm>
                <a:off x="-1065400" y="3658900"/>
                <a:ext cx="598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3088" extrusionOk="0">
                    <a:moveTo>
                      <a:pt x="882" y="0"/>
                    </a:moveTo>
                    <a:lnTo>
                      <a:pt x="0" y="1355"/>
                    </a:lnTo>
                    <a:lnTo>
                      <a:pt x="1355" y="1922"/>
                    </a:lnTo>
                    <a:cubicBezTo>
                      <a:pt x="1450" y="1953"/>
                      <a:pt x="1544" y="2111"/>
                      <a:pt x="1544" y="2237"/>
                    </a:cubicBezTo>
                    <a:lnTo>
                      <a:pt x="1544" y="3088"/>
                    </a:lnTo>
                    <a:lnTo>
                      <a:pt x="2395" y="1733"/>
                    </a:lnTo>
                    <a:lnTo>
                      <a:pt x="1071" y="1166"/>
                    </a:lnTo>
                    <a:cubicBezTo>
                      <a:pt x="945" y="1134"/>
                      <a:pt x="882" y="1008"/>
                      <a:pt x="882" y="851"/>
                    </a:cubicBezTo>
                    <a:lnTo>
                      <a:pt x="88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066;p77"/>
              <p:cNvSpPr/>
              <p:nvPr/>
            </p:nvSpPr>
            <p:spPr>
              <a:xfrm>
                <a:off x="-1078000" y="3809325"/>
                <a:ext cx="8507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710" extrusionOk="0">
                    <a:moveTo>
                      <a:pt x="0" y="1"/>
                    </a:moveTo>
                    <a:lnTo>
                      <a:pt x="0" y="662"/>
                    </a:lnTo>
                    <a:lnTo>
                      <a:pt x="1008" y="662"/>
                    </a:lnTo>
                    <a:cubicBezTo>
                      <a:pt x="1449" y="662"/>
                      <a:pt x="1481" y="1324"/>
                      <a:pt x="1008" y="1324"/>
                    </a:cubicBezTo>
                    <a:lnTo>
                      <a:pt x="0" y="1324"/>
                    </a:lnTo>
                    <a:lnTo>
                      <a:pt x="0" y="1670"/>
                    </a:lnTo>
                    <a:cubicBezTo>
                      <a:pt x="0" y="2237"/>
                      <a:pt x="473" y="2710"/>
                      <a:pt x="1008" y="2710"/>
                    </a:cubicBezTo>
                    <a:lnTo>
                      <a:pt x="2395" y="2710"/>
                    </a:lnTo>
                    <a:cubicBezTo>
                      <a:pt x="2962" y="2710"/>
                      <a:pt x="3403" y="2237"/>
                      <a:pt x="3403" y="1670"/>
                    </a:cubicBezTo>
                    <a:lnTo>
                      <a:pt x="3403" y="1324"/>
                    </a:lnTo>
                    <a:lnTo>
                      <a:pt x="2395" y="1324"/>
                    </a:lnTo>
                    <a:cubicBezTo>
                      <a:pt x="1954" y="1324"/>
                      <a:pt x="1922" y="662"/>
                      <a:pt x="2395" y="662"/>
                    </a:cubicBezTo>
                    <a:lnTo>
                      <a:pt x="3403" y="662"/>
                    </a:lnTo>
                    <a:lnTo>
                      <a:pt x="3403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067;p77"/>
              <p:cNvSpPr/>
              <p:nvPr/>
            </p:nvSpPr>
            <p:spPr>
              <a:xfrm>
                <a:off x="-1135500" y="3586525"/>
                <a:ext cx="193775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188" extrusionOk="0">
                    <a:moveTo>
                      <a:pt x="4023" y="1424"/>
                    </a:moveTo>
                    <a:cubicBezTo>
                      <a:pt x="4201" y="1424"/>
                      <a:pt x="4380" y="1561"/>
                      <a:pt x="4380" y="1761"/>
                    </a:cubicBezTo>
                    <a:lnTo>
                      <a:pt x="4380" y="3588"/>
                    </a:lnTo>
                    <a:lnTo>
                      <a:pt x="5892" y="4124"/>
                    </a:lnTo>
                    <a:cubicBezTo>
                      <a:pt x="5955" y="4187"/>
                      <a:pt x="6049" y="4250"/>
                      <a:pt x="6081" y="4344"/>
                    </a:cubicBezTo>
                    <a:cubicBezTo>
                      <a:pt x="6081" y="4407"/>
                      <a:pt x="6081" y="4533"/>
                      <a:pt x="5986" y="4628"/>
                    </a:cubicBezTo>
                    <a:lnTo>
                      <a:pt x="4285" y="7369"/>
                    </a:lnTo>
                    <a:cubicBezTo>
                      <a:pt x="4222" y="7495"/>
                      <a:pt x="4127" y="7526"/>
                      <a:pt x="4033" y="7526"/>
                    </a:cubicBezTo>
                    <a:lnTo>
                      <a:pt x="3938" y="7526"/>
                    </a:lnTo>
                    <a:cubicBezTo>
                      <a:pt x="3781" y="7495"/>
                      <a:pt x="3718" y="7369"/>
                      <a:pt x="3718" y="7211"/>
                    </a:cubicBezTo>
                    <a:lnTo>
                      <a:pt x="3718" y="5384"/>
                    </a:lnTo>
                    <a:lnTo>
                      <a:pt x="2206" y="4817"/>
                    </a:lnTo>
                    <a:cubicBezTo>
                      <a:pt x="2143" y="4754"/>
                      <a:pt x="2048" y="4691"/>
                      <a:pt x="2017" y="4596"/>
                    </a:cubicBezTo>
                    <a:cubicBezTo>
                      <a:pt x="1985" y="4533"/>
                      <a:pt x="2017" y="4407"/>
                      <a:pt x="2048" y="4344"/>
                    </a:cubicBezTo>
                    <a:lnTo>
                      <a:pt x="3749" y="1572"/>
                    </a:lnTo>
                    <a:cubicBezTo>
                      <a:pt x="3818" y="1469"/>
                      <a:pt x="3920" y="1424"/>
                      <a:pt x="4023" y="1424"/>
                    </a:cubicBezTo>
                    <a:close/>
                    <a:moveTo>
                      <a:pt x="4019" y="1"/>
                    </a:moveTo>
                    <a:cubicBezTo>
                      <a:pt x="3743" y="1"/>
                      <a:pt x="3463" y="31"/>
                      <a:pt x="3182" y="91"/>
                    </a:cubicBezTo>
                    <a:cubicBezTo>
                      <a:pt x="1733" y="406"/>
                      <a:pt x="567" y="1572"/>
                      <a:pt x="284" y="3084"/>
                    </a:cubicBezTo>
                    <a:cubicBezTo>
                      <a:pt x="0" y="4533"/>
                      <a:pt x="599" y="5479"/>
                      <a:pt x="1040" y="6140"/>
                    </a:cubicBezTo>
                    <a:cubicBezTo>
                      <a:pt x="1922" y="7526"/>
                      <a:pt x="1387" y="7526"/>
                      <a:pt x="1670" y="8188"/>
                    </a:cubicBezTo>
                    <a:lnTo>
                      <a:pt x="6301" y="8188"/>
                    </a:lnTo>
                    <a:cubicBezTo>
                      <a:pt x="6553" y="7526"/>
                      <a:pt x="6018" y="7526"/>
                      <a:pt x="6931" y="6109"/>
                    </a:cubicBezTo>
                    <a:cubicBezTo>
                      <a:pt x="7373" y="5447"/>
                      <a:pt x="7719" y="4817"/>
                      <a:pt x="7719" y="3746"/>
                    </a:cubicBezTo>
                    <a:cubicBezTo>
                      <a:pt x="7751" y="2612"/>
                      <a:pt x="7246" y="1540"/>
                      <a:pt x="6396" y="847"/>
                    </a:cubicBezTo>
                    <a:cubicBezTo>
                      <a:pt x="5726" y="297"/>
                      <a:pt x="4892" y="1"/>
                      <a:pt x="4019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" name="Групувати 61"/>
          <p:cNvGrpSpPr/>
          <p:nvPr/>
        </p:nvGrpSpPr>
        <p:grpSpPr>
          <a:xfrm>
            <a:off x="6641513" y="1575789"/>
            <a:ext cx="5550484" cy="1323439"/>
            <a:chOff x="6641513" y="1575789"/>
            <a:chExt cx="5550484" cy="1323439"/>
          </a:xfrm>
        </p:grpSpPr>
        <p:sp>
          <p:nvSpPr>
            <p:cNvPr id="11" name="Прямокутник 10"/>
            <p:cNvSpPr/>
            <p:nvPr/>
          </p:nvSpPr>
          <p:spPr>
            <a:xfrm>
              <a:off x="7155597" y="1575789"/>
              <a:ext cx="50364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Реконструкція, будівництво, ремонт систем водопостачання та водовідведення вулиць Проскурівська, Тернопільська, Амосова, Д. Нечая, Блакитна, </a:t>
              </a:r>
              <a:r>
                <a:rPr lang="uk-UA" sz="1600" spc="-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</a:t>
              </a:r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Молодіжний та сіл Хмельницької МТГ –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6,8</a:t>
              </a:r>
            </a:p>
            <a:p>
              <a:pPr algn="just" fontAlgn="ctr"/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Придбання насосних агрегатів –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3,5</a:t>
              </a:r>
              <a:endParaRPr lang="uk-UA" sz="1600" spc="-3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oogle Shape;9577;p69"/>
            <p:cNvGrpSpPr/>
            <p:nvPr/>
          </p:nvGrpSpPr>
          <p:grpSpPr>
            <a:xfrm rot="5400000">
              <a:off x="6659513" y="2014812"/>
              <a:ext cx="468000" cy="504000"/>
              <a:chOff x="-59400775" y="4084200"/>
              <a:chExt cx="311125" cy="315875"/>
            </a:xfrm>
          </p:grpSpPr>
          <p:sp>
            <p:nvSpPr>
              <p:cNvPr id="71" name="Google Shape;9578;p69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579;p69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580;p69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581;p69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582;p69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583;p69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Групувати 79"/>
          <p:cNvGrpSpPr/>
          <p:nvPr/>
        </p:nvGrpSpPr>
        <p:grpSpPr>
          <a:xfrm>
            <a:off x="6637925" y="5933706"/>
            <a:ext cx="5554072" cy="504000"/>
            <a:chOff x="6637925" y="5933706"/>
            <a:chExt cx="5554072" cy="504000"/>
          </a:xfrm>
        </p:grpSpPr>
        <p:sp>
          <p:nvSpPr>
            <p:cNvPr id="8" name="Прямокутник 7"/>
            <p:cNvSpPr/>
            <p:nvPr/>
          </p:nvSpPr>
          <p:spPr>
            <a:xfrm>
              <a:off x="7155782" y="6015645"/>
              <a:ext cx="503621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Утримання кладовищ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10,4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(+1,5)</a:t>
              </a:r>
            </a:p>
          </p:txBody>
        </p:sp>
        <p:grpSp>
          <p:nvGrpSpPr>
            <p:cNvPr id="90" name="Google Shape;10699;p71"/>
            <p:cNvGrpSpPr/>
            <p:nvPr/>
          </p:nvGrpSpPr>
          <p:grpSpPr>
            <a:xfrm>
              <a:off x="6637925" y="5933706"/>
              <a:ext cx="504000" cy="504000"/>
              <a:chOff x="-45673275" y="3199325"/>
              <a:chExt cx="299325" cy="302075"/>
            </a:xfrm>
          </p:grpSpPr>
          <p:sp>
            <p:nvSpPr>
              <p:cNvPr id="91" name="Google Shape;10700;p71"/>
              <p:cNvSpPr/>
              <p:nvPr/>
            </p:nvSpPr>
            <p:spPr>
              <a:xfrm>
                <a:off x="-45672500" y="3199325"/>
                <a:ext cx="298550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11942" h="7767" extrusionOk="0">
                    <a:moveTo>
                      <a:pt x="5947" y="0"/>
                    </a:moveTo>
                    <a:cubicBezTo>
                      <a:pt x="5884" y="0"/>
                      <a:pt x="5829" y="16"/>
                      <a:pt x="5798" y="47"/>
                    </a:cubicBezTo>
                    <a:lnTo>
                      <a:pt x="158" y="3607"/>
                    </a:lnTo>
                    <a:cubicBezTo>
                      <a:pt x="32" y="3670"/>
                      <a:pt x="1" y="3765"/>
                      <a:pt x="1" y="3922"/>
                    </a:cubicBezTo>
                    <a:cubicBezTo>
                      <a:pt x="1" y="4017"/>
                      <a:pt x="64" y="4143"/>
                      <a:pt x="158" y="4237"/>
                    </a:cubicBezTo>
                    <a:lnTo>
                      <a:pt x="5735" y="7735"/>
                    </a:lnTo>
                    <a:cubicBezTo>
                      <a:pt x="5798" y="7766"/>
                      <a:pt x="5861" y="7766"/>
                      <a:pt x="5955" y="7766"/>
                    </a:cubicBezTo>
                    <a:cubicBezTo>
                      <a:pt x="6018" y="7766"/>
                      <a:pt x="6050" y="7766"/>
                      <a:pt x="6144" y="7735"/>
                    </a:cubicBezTo>
                    <a:lnTo>
                      <a:pt x="11784" y="4237"/>
                    </a:lnTo>
                    <a:cubicBezTo>
                      <a:pt x="11878" y="4143"/>
                      <a:pt x="11941" y="4080"/>
                      <a:pt x="11941" y="3922"/>
                    </a:cubicBezTo>
                    <a:cubicBezTo>
                      <a:pt x="11941" y="3796"/>
                      <a:pt x="11847" y="3670"/>
                      <a:pt x="11784" y="3607"/>
                    </a:cubicBezTo>
                    <a:lnTo>
                      <a:pt x="6144" y="47"/>
                    </a:lnTo>
                    <a:cubicBezTo>
                      <a:pt x="6081" y="16"/>
                      <a:pt x="6010" y="0"/>
                      <a:pt x="594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Google Shape;10701;p71"/>
              <p:cNvSpPr/>
              <p:nvPr/>
            </p:nvSpPr>
            <p:spPr>
              <a:xfrm>
                <a:off x="-45673275" y="3387150"/>
                <a:ext cx="299325" cy="11425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4570" extrusionOk="0">
                    <a:moveTo>
                      <a:pt x="693" y="1"/>
                    </a:moveTo>
                    <a:lnTo>
                      <a:pt x="158" y="348"/>
                    </a:lnTo>
                    <a:cubicBezTo>
                      <a:pt x="32" y="411"/>
                      <a:pt x="0" y="505"/>
                      <a:pt x="0" y="663"/>
                    </a:cubicBezTo>
                    <a:cubicBezTo>
                      <a:pt x="0" y="789"/>
                      <a:pt x="63" y="883"/>
                      <a:pt x="158" y="978"/>
                    </a:cubicBezTo>
                    <a:lnTo>
                      <a:pt x="5797" y="4506"/>
                    </a:lnTo>
                    <a:cubicBezTo>
                      <a:pt x="5829" y="4569"/>
                      <a:pt x="5892" y="4569"/>
                      <a:pt x="5986" y="4569"/>
                    </a:cubicBezTo>
                    <a:cubicBezTo>
                      <a:pt x="6049" y="4569"/>
                      <a:pt x="6112" y="4569"/>
                      <a:pt x="6175" y="4506"/>
                    </a:cubicBezTo>
                    <a:lnTo>
                      <a:pt x="11815" y="978"/>
                    </a:lnTo>
                    <a:cubicBezTo>
                      <a:pt x="11941" y="883"/>
                      <a:pt x="11972" y="820"/>
                      <a:pt x="11972" y="663"/>
                    </a:cubicBezTo>
                    <a:cubicBezTo>
                      <a:pt x="11972" y="537"/>
                      <a:pt x="11878" y="411"/>
                      <a:pt x="11815" y="348"/>
                    </a:cubicBezTo>
                    <a:lnTo>
                      <a:pt x="11248" y="1"/>
                    </a:lnTo>
                    <a:lnTo>
                      <a:pt x="6175" y="3151"/>
                    </a:lnTo>
                    <a:cubicBezTo>
                      <a:pt x="6144" y="3183"/>
                      <a:pt x="6049" y="3183"/>
                      <a:pt x="5986" y="3183"/>
                    </a:cubicBezTo>
                    <a:cubicBezTo>
                      <a:pt x="5892" y="3183"/>
                      <a:pt x="5860" y="3183"/>
                      <a:pt x="5797" y="3151"/>
                    </a:cubicBezTo>
                    <a:lnTo>
                      <a:pt x="693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Google Shape;10702;p71"/>
              <p:cNvSpPr/>
              <p:nvPr/>
            </p:nvSpPr>
            <p:spPr>
              <a:xfrm>
                <a:off x="-45673275" y="3334400"/>
                <a:ext cx="2993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4537" extrusionOk="0">
                    <a:moveTo>
                      <a:pt x="693" y="0"/>
                    </a:moveTo>
                    <a:lnTo>
                      <a:pt x="158" y="378"/>
                    </a:lnTo>
                    <a:cubicBezTo>
                      <a:pt x="32" y="441"/>
                      <a:pt x="0" y="536"/>
                      <a:pt x="0" y="693"/>
                    </a:cubicBezTo>
                    <a:cubicBezTo>
                      <a:pt x="0" y="851"/>
                      <a:pt x="63" y="914"/>
                      <a:pt x="158" y="1008"/>
                    </a:cubicBezTo>
                    <a:lnTo>
                      <a:pt x="5797" y="4505"/>
                    </a:lnTo>
                    <a:cubicBezTo>
                      <a:pt x="5829" y="4537"/>
                      <a:pt x="5892" y="4537"/>
                      <a:pt x="5986" y="4537"/>
                    </a:cubicBezTo>
                    <a:cubicBezTo>
                      <a:pt x="6049" y="4537"/>
                      <a:pt x="6112" y="4537"/>
                      <a:pt x="6175" y="4505"/>
                    </a:cubicBezTo>
                    <a:lnTo>
                      <a:pt x="11815" y="1008"/>
                    </a:lnTo>
                    <a:cubicBezTo>
                      <a:pt x="11941" y="914"/>
                      <a:pt x="11972" y="851"/>
                      <a:pt x="11972" y="693"/>
                    </a:cubicBezTo>
                    <a:cubicBezTo>
                      <a:pt x="11972" y="536"/>
                      <a:pt x="11878" y="441"/>
                      <a:pt x="11815" y="378"/>
                    </a:cubicBezTo>
                    <a:lnTo>
                      <a:pt x="11248" y="0"/>
                    </a:lnTo>
                    <a:lnTo>
                      <a:pt x="6175" y="3214"/>
                    </a:lnTo>
                    <a:cubicBezTo>
                      <a:pt x="6144" y="3245"/>
                      <a:pt x="6049" y="3245"/>
                      <a:pt x="5986" y="3245"/>
                    </a:cubicBezTo>
                    <a:cubicBezTo>
                      <a:pt x="5892" y="3245"/>
                      <a:pt x="5860" y="3245"/>
                      <a:pt x="5797" y="3214"/>
                    </a:cubicBezTo>
                    <a:lnTo>
                      <a:pt x="693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Групувати 65"/>
          <p:cNvGrpSpPr/>
          <p:nvPr/>
        </p:nvGrpSpPr>
        <p:grpSpPr>
          <a:xfrm>
            <a:off x="6637925" y="2949005"/>
            <a:ext cx="5554075" cy="584775"/>
            <a:chOff x="6637925" y="2882840"/>
            <a:chExt cx="5554075" cy="584775"/>
          </a:xfrm>
        </p:grpSpPr>
        <p:sp>
          <p:nvSpPr>
            <p:cNvPr id="14" name="Прямокутник 13"/>
            <p:cNvSpPr/>
            <p:nvPr/>
          </p:nvSpPr>
          <p:spPr>
            <a:xfrm>
              <a:off x="7155597" y="2882840"/>
              <a:ext cx="50364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spc="-2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Проєкт</a:t>
              </a:r>
              <a:r>
                <a:rPr lang="ru-RU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НЕФКО: </a:t>
              </a:r>
              <a:r>
                <a:rPr lang="uk-UA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реконструкція</a:t>
              </a:r>
              <a:r>
                <a:rPr lang="ru-RU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каналізаційних</a:t>
              </a:r>
              <a:r>
                <a:rPr lang="ru-RU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насосних</a:t>
              </a:r>
              <a:r>
                <a:rPr lang="ru-RU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станцій</a:t>
              </a:r>
              <a:r>
                <a:rPr lang="ru-RU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2, 7, 12</a:t>
              </a:r>
              <a:r>
                <a:rPr lang="uk-UA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uk-UA" sz="1600" b="1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12,6 </a:t>
              </a:r>
              <a:r>
                <a:rPr lang="uk-UA" sz="1600" spc="-2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(кошти кредиту – 11,6)</a:t>
              </a:r>
            </a:p>
          </p:txBody>
        </p:sp>
        <p:grpSp>
          <p:nvGrpSpPr>
            <p:cNvPr id="94" name="Google Shape;13041;p77"/>
            <p:cNvGrpSpPr/>
            <p:nvPr/>
          </p:nvGrpSpPr>
          <p:grpSpPr>
            <a:xfrm>
              <a:off x="6637925" y="2949005"/>
              <a:ext cx="504000" cy="504000"/>
              <a:chOff x="-4480550" y="3970800"/>
              <a:chExt cx="297750" cy="291425"/>
            </a:xfrm>
          </p:grpSpPr>
          <p:sp>
            <p:nvSpPr>
              <p:cNvPr id="95" name="Google Shape;13042;p77"/>
              <p:cNvSpPr/>
              <p:nvPr/>
            </p:nvSpPr>
            <p:spPr>
              <a:xfrm>
                <a:off x="-4426200" y="4058225"/>
                <a:ext cx="512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773" extrusionOk="0">
                    <a:moveTo>
                      <a:pt x="1" y="0"/>
                    </a:moveTo>
                    <a:lnTo>
                      <a:pt x="1" y="2773"/>
                    </a:lnTo>
                    <a:lnTo>
                      <a:pt x="2048" y="2773"/>
                    </a:lnTo>
                    <a:lnTo>
                      <a:pt x="2048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043;p77"/>
              <p:cNvSpPr/>
              <p:nvPr/>
            </p:nvSpPr>
            <p:spPr>
              <a:xfrm>
                <a:off x="-4480550" y="3970800"/>
                <a:ext cx="29775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1910" h="11657" extrusionOk="0">
                    <a:moveTo>
                      <a:pt x="10082" y="2804"/>
                    </a:moveTo>
                    <a:cubicBezTo>
                      <a:pt x="10492" y="2804"/>
                      <a:pt x="10555" y="3466"/>
                      <a:pt x="10082" y="3466"/>
                    </a:cubicBezTo>
                    <a:lnTo>
                      <a:pt x="5924" y="3466"/>
                    </a:lnTo>
                    <a:cubicBezTo>
                      <a:pt x="5913" y="3466"/>
                      <a:pt x="5903" y="3467"/>
                      <a:pt x="5893" y="3467"/>
                    </a:cubicBezTo>
                    <a:cubicBezTo>
                      <a:pt x="5451" y="3467"/>
                      <a:pt x="5462" y="2804"/>
                      <a:pt x="5924" y="2804"/>
                    </a:cubicBezTo>
                    <a:close/>
                    <a:moveTo>
                      <a:pt x="10082" y="4159"/>
                    </a:moveTo>
                    <a:cubicBezTo>
                      <a:pt x="10492" y="4159"/>
                      <a:pt x="10555" y="4852"/>
                      <a:pt x="10082" y="4852"/>
                    </a:cubicBezTo>
                    <a:lnTo>
                      <a:pt x="5924" y="4852"/>
                    </a:lnTo>
                    <a:cubicBezTo>
                      <a:pt x="5451" y="4852"/>
                      <a:pt x="5451" y="4159"/>
                      <a:pt x="5924" y="4159"/>
                    </a:cubicBezTo>
                    <a:close/>
                    <a:moveTo>
                      <a:pt x="6807" y="5481"/>
                    </a:moveTo>
                    <a:cubicBezTo>
                      <a:pt x="7492" y="5481"/>
                      <a:pt x="8531" y="5513"/>
                      <a:pt x="10082" y="5513"/>
                    </a:cubicBezTo>
                    <a:cubicBezTo>
                      <a:pt x="10492" y="5513"/>
                      <a:pt x="10555" y="6175"/>
                      <a:pt x="10082" y="6175"/>
                    </a:cubicBezTo>
                    <a:lnTo>
                      <a:pt x="5924" y="6175"/>
                    </a:lnTo>
                    <a:lnTo>
                      <a:pt x="5924" y="6206"/>
                    </a:lnTo>
                    <a:cubicBezTo>
                      <a:pt x="5735" y="6206"/>
                      <a:pt x="5577" y="6049"/>
                      <a:pt x="5577" y="5860"/>
                    </a:cubicBezTo>
                    <a:cubicBezTo>
                      <a:pt x="5577" y="5546"/>
                      <a:pt x="5837" y="5481"/>
                      <a:pt x="6807" y="5481"/>
                    </a:cubicBezTo>
                    <a:close/>
                    <a:moveTo>
                      <a:pt x="4569" y="2804"/>
                    </a:moveTo>
                    <a:cubicBezTo>
                      <a:pt x="4758" y="2804"/>
                      <a:pt x="4916" y="2961"/>
                      <a:pt x="4916" y="3151"/>
                    </a:cubicBezTo>
                    <a:lnTo>
                      <a:pt x="4916" y="6585"/>
                    </a:lnTo>
                    <a:cubicBezTo>
                      <a:pt x="4916" y="6774"/>
                      <a:pt x="4758" y="6931"/>
                      <a:pt x="4569" y="6931"/>
                    </a:cubicBezTo>
                    <a:lnTo>
                      <a:pt x="1797" y="6931"/>
                    </a:lnTo>
                    <a:cubicBezTo>
                      <a:pt x="1608" y="6931"/>
                      <a:pt x="1450" y="6774"/>
                      <a:pt x="1450" y="6585"/>
                    </a:cubicBezTo>
                    <a:lnTo>
                      <a:pt x="1450" y="3151"/>
                    </a:lnTo>
                    <a:cubicBezTo>
                      <a:pt x="1450" y="2961"/>
                      <a:pt x="1608" y="2804"/>
                      <a:pt x="1797" y="2804"/>
                    </a:cubicBezTo>
                    <a:close/>
                    <a:moveTo>
                      <a:pt x="4916" y="8317"/>
                    </a:moveTo>
                    <a:lnTo>
                      <a:pt x="4916" y="8979"/>
                    </a:lnTo>
                    <a:lnTo>
                      <a:pt x="3529" y="8979"/>
                    </a:lnTo>
                    <a:lnTo>
                      <a:pt x="3529" y="8317"/>
                    </a:lnTo>
                    <a:close/>
                    <a:moveTo>
                      <a:pt x="8381" y="8317"/>
                    </a:moveTo>
                    <a:lnTo>
                      <a:pt x="8381" y="8979"/>
                    </a:lnTo>
                    <a:lnTo>
                      <a:pt x="6963" y="8979"/>
                    </a:lnTo>
                    <a:lnTo>
                      <a:pt x="6963" y="8317"/>
                    </a:lnTo>
                    <a:close/>
                    <a:moveTo>
                      <a:pt x="1828" y="0"/>
                    </a:moveTo>
                    <a:cubicBezTo>
                      <a:pt x="1419" y="0"/>
                      <a:pt x="1355" y="662"/>
                      <a:pt x="1828" y="662"/>
                    </a:cubicBezTo>
                    <a:lnTo>
                      <a:pt x="2206" y="662"/>
                    </a:lnTo>
                    <a:lnTo>
                      <a:pt x="2206" y="1418"/>
                    </a:lnTo>
                    <a:lnTo>
                      <a:pt x="1166" y="1418"/>
                    </a:lnTo>
                    <a:cubicBezTo>
                      <a:pt x="631" y="1418"/>
                      <a:pt x="158" y="1890"/>
                      <a:pt x="158" y="2426"/>
                    </a:cubicBezTo>
                    <a:lnTo>
                      <a:pt x="158" y="7246"/>
                    </a:lnTo>
                    <a:cubicBezTo>
                      <a:pt x="158" y="7782"/>
                      <a:pt x="631" y="8254"/>
                      <a:pt x="1166" y="8254"/>
                    </a:cubicBezTo>
                    <a:lnTo>
                      <a:pt x="2868" y="8254"/>
                    </a:lnTo>
                    <a:lnTo>
                      <a:pt x="2868" y="8947"/>
                    </a:lnTo>
                    <a:lnTo>
                      <a:pt x="1828" y="8947"/>
                    </a:lnTo>
                    <a:cubicBezTo>
                      <a:pt x="1419" y="8947"/>
                      <a:pt x="1355" y="9609"/>
                      <a:pt x="1828" y="9609"/>
                    </a:cubicBezTo>
                    <a:lnTo>
                      <a:pt x="4916" y="9609"/>
                    </a:lnTo>
                    <a:lnTo>
                      <a:pt x="4916" y="10995"/>
                    </a:lnTo>
                    <a:lnTo>
                      <a:pt x="473" y="10995"/>
                    </a:lnTo>
                    <a:cubicBezTo>
                      <a:pt x="32" y="10995"/>
                      <a:pt x="1" y="11657"/>
                      <a:pt x="473" y="11657"/>
                    </a:cubicBezTo>
                    <a:lnTo>
                      <a:pt x="11437" y="11657"/>
                    </a:lnTo>
                    <a:cubicBezTo>
                      <a:pt x="11878" y="11657"/>
                      <a:pt x="11910" y="10995"/>
                      <a:pt x="11437" y="10995"/>
                    </a:cubicBezTo>
                    <a:lnTo>
                      <a:pt x="6963" y="10995"/>
                    </a:lnTo>
                    <a:lnTo>
                      <a:pt x="6963" y="9609"/>
                    </a:lnTo>
                    <a:lnTo>
                      <a:pt x="10082" y="9609"/>
                    </a:lnTo>
                    <a:cubicBezTo>
                      <a:pt x="10492" y="9609"/>
                      <a:pt x="10555" y="8947"/>
                      <a:pt x="10082" y="8947"/>
                    </a:cubicBezTo>
                    <a:lnTo>
                      <a:pt x="9043" y="8947"/>
                    </a:lnTo>
                    <a:lnTo>
                      <a:pt x="9043" y="8254"/>
                    </a:lnTo>
                    <a:lnTo>
                      <a:pt x="10775" y="8254"/>
                    </a:lnTo>
                    <a:cubicBezTo>
                      <a:pt x="11343" y="8254"/>
                      <a:pt x="11815" y="7782"/>
                      <a:pt x="11815" y="7246"/>
                    </a:cubicBezTo>
                    <a:lnTo>
                      <a:pt x="11815" y="2426"/>
                    </a:lnTo>
                    <a:cubicBezTo>
                      <a:pt x="11815" y="1890"/>
                      <a:pt x="11343" y="1418"/>
                      <a:pt x="10775" y="1418"/>
                    </a:cubicBezTo>
                    <a:lnTo>
                      <a:pt x="9767" y="1418"/>
                    </a:lnTo>
                    <a:lnTo>
                      <a:pt x="9767" y="662"/>
                    </a:lnTo>
                    <a:lnTo>
                      <a:pt x="10114" y="662"/>
                    </a:lnTo>
                    <a:cubicBezTo>
                      <a:pt x="10555" y="662"/>
                      <a:pt x="10586" y="0"/>
                      <a:pt x="10114" y="0"/>
                    </a:cubicBezTo>
                    <a:lnTo>
                      <a:pt x="8728" y="0"/>
                    </a:lnTo>
                    <a:cubicBezTo>
                      <a:pt x="8287" y="0"/>
                      <a:pt x="8255" y="662"/>
                      <a:pt x="8728" y="662"/>
                    </a:cubicBezTo>
                    <a:lnTo>
                      <a:pt x="9074" y="662"/>
                    </a:lnTo>
                    <a:lnTo>
                      <a:pt x="9074" y="1418"/>
                    </a:lnTo>
                    <a:lnTo>
                      <a:pt x="6302" y="1418"/>
                    </a:lnTo>
                    <a:lnTo>
                      <a:pt x="6302" y="662"/>
                    </a:lnTo>
                    <a:lnTo>
                      <a:pt x="6648" y="662"/>
                    </a:lnTo>
                    <a:cubicBezTo>
                      <a:pt x="7089" y="662"/>
                      <a:pt x="7121" y="0"/>
                      <a:pt x="6648" y="0"/>
                    </a:cubicBezTo>
                    <a:lnTo>
                      <a:pt x="5262" y="0"/>
                    </a:lnTo>
                    <a:cubicBezTo>
                      <a:pt x="4821" y="0"/>
                      <a:pt x="4790" y="662"/>
                      <a:pt x="5262" y="662"/>
                    </a:cubicBezTo>
                    <a:lnTo>
                      <a:pt x="5609" y="662"/>
                    </a:lnTo>
                    <a:lnTo>
                      <a:pt x="5609" y="1418"/>
                    </a:lnTo>
                    <a:lnTo>
                      <a:pt x="2868" y="1418"/>
                    </a:lnTo>
                    <a:lnTo>
                      <a:pt x="2868" y="662"/>
                    </a:lnTo>
                    <a:lnTo>
                      <a:pt x="3214" y="662"/>
                    </a:lnTo>
                    <a:cubicBezTo>
                      <a:pt x="3655" y="662"/>
                      <a:pt x="3687" y="0"/>
                      <a:pt x="321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" name="Групувати 81"/>
          <p:cNvGrpSpPr/>
          <p:nvPr/>
        </p:nvGrpSpPr>
        <p:grpSpPr>
          <a:xfrm>
            <a:off x="6573644" y="5204915"/>
            <a:ext cx="5621988" cy="584775"/>
            <a:chOff x="6565125" y="4831279"/>
            <a:chExt cx="5621988" cy="584775"/>
          </a:xfrm>
        </p:grpSpPr>
        <p:sp>
          <p:nvSpPr>
            <p:cNvPr id="16" name="Прямокутник 15"/>
            <p:cNvSpPr/>
            <p:nvPr/>
          </p:nvSpPr>
          <p:spPr>
            <a:xfrm>
              <a:off x="7150897" y="4831279"/>
              <a:ext cx="50362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Виконання зобов’язань по договору-лізингу (придбання 10 тролейбусів та 9 автобусів) –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17,7 </a:t>
              </a:r>
              <a:endParaRPr lang="uk-UA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5" name="Групувати 114"/>
            <p:cNvGrpSpPr/>
            <p:nvPr/>
          </p:nvGrpSpPr>
          <p:grpSpPr>
            <a:xfrm>
              <a:off x="6565125" y="4927525"/>
              <a:ext cx="612000" cy="432000"/>
              <a:chOff x="793861" y="3122042"/>
              <a:chExt cx="1019134" cy="610007"/>
            </a:xfrm>
          </p:grpSpPr>
          <p:sp>
            <p:nvSpPr>
              <p:cNvPr id="116" name="Google Shape;13216;p77"/>
              <p:cNvSpPr/>
              <p:nvPr/>
            </p:nvSpPr>
            <p:spPr>
              <a:xfrm flipH="1">
                <a:off x="926114" y="3279271"/>
                <a:ext cx="330919" cy="312633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10343" extrusionOk="0">
                    <a:moveTo>
                      <a:pt x="5102" y="670"/>
                    </a:moveTo>
                    <a:cubicBezTo>
                      <a:pt x="5604" y="670"/>
                      <a:pt x="6022" y="1088"/>
                      <a:pt x="6022" y="1562"/>
                    </a:cubicBezTo>
                    <a:cubicBezTo>
                      <a:pt x="6022" y="2063"/>
                      <a:pt x="5604" y="2481"/>
                      <a:pt x="5102" y="2481"/>
                    </a:cubicBezTo>
                    <a:cubicBezTo>
                      <a:pt x="4600" y="2481"/>
                      <a:pt x="4182" y="2063"/>
                      <a:pt x="4182" y="1562"/>
                    </a:cubicBezTo>
                    <a:cubicBezTo>
                      <a:pt x="4182" y="1088"/>
                      <a:pt x="4600" y="670"/>
                      <a:pt x="5102" y="670"/>
                    </a:cubicBezTo>
                    <a:close/>
                    <a:moveTo>
                      <a:pt x="1757" y="1896"/>
                    </a:moveTo>
                    <a:cubicBezTo>
                      <a:pt x="2063" y="1896"/>
                      <a:pt x="2342" y="2175"/>
                      <a:pt x="2342" y="2481"/>
                    </a:cubicBezTo>
                    <a:cubicBezTo>
                      <a:pt x="2342" y="2788"/>
                      <a:pt x="2063" y="3067"/>
                      <a:pt x="1757" y="3067"/>
                    </a:cubicBezTo>
                    <a:cubicBezTo>
                      <a:pt x="1422" y="3067"/>
                      <a:pt x="1143" y="2788"/>
                      <a:pt x="1143" y="2481"/>
                    </a:cubicBezTo>
                    <a:cubicBezTo>
                      <a:pt x="1143" y="2119"/>
                      <a:pt x="1422" y="1896"/>
                      <a:pt x="1757" y="1896"/>
                    </a:cubicBezTo>
                    <a:close/>
                    <a:moveTo>
                      <a:pt x="8447" y="1896"/>
                    </a:moveTo>
                    <a:cubicBezTo>
                      <a:pt x="8781" y="1896"/>
                      <a:pt x="9032" y="2175"/>
                      <a:pt x="9032" y="2481"/>
                    </a:cubicBezTo>
                    <a:cubicBezTo>
                      <a:pt x="9032" y="2788"/>
                      <a:pt x="8753" y="3067"/>
                      <a:pt x="8447" y="3067"/>
                    </a:cubicBezTo>
                    <a:cubicBezTo>
                      <a:pt x="8112" y="3067"/>
                      <a:pt x="7834" y="2788"/>
                      <a:pt x="7834" y="2481"/>
                    </a:cubicBezTo>
                    <a:cubicBezTo>
                      <a:pt x="7834" y="2119"/>
                      <a:pt x="8112" y="1896"/>
                      <a:pt x="8447" y="1896"/>
                    </a:cubicBezTo>
                    <a:close/>
                    <a:moveTo>
                      <a:pt x="1701" y="3624"/>
                    </a:moveTo>
                    <a:cubicBezTo>
                      <a:pt x="2370" y="3624"/>
                      <a:pt x="2927" y="4182"/>
                      <a:pt x="2927" y="4851"/>
                    </a:cubicBezTo>
                    <a:lnTo>
                      <a:pt x="2927" y="6412"/>
                    </a:lnTo>
                    <a:cubicBezTo>
                      <a:pt x="2955" y="6635"/>
                      <a:pt x="2816" y="6719"/>
                      <a:pt x="2649" y="6719"/>
                    </a:cubicBezTo>
                    <a:cubicBezTo>
                      <a:pt x="2481" y="6719"/>
                      <a:pt x="2342" y="6858"/>
                      <a:pt x="2342" y="7053"/>
                    </a:cubicBezTo>
                    <a:lnTo>
                      <a:pt x="2342" y="8865"/>
                    </a:lnTo>
                    <a:cubicBezTo>
                      <a:pt x="2342" y="9032"/>
                      <a:pt x="2203" y="9172"/>
                      <a:pt x="2035" y="9172"/>
                    </a:cubicBezTo>
                    <a:lnTo>
                      <a:pt x="1422" y="9172"/>
                    </a:lnTo>
                    <a:cubicBezTo>
                      <a:pt x="1255" y="9172"/>
                      <a:pt x="1116" y="9032"/>
                      <a:pt x="1116" y="8865"/>
                    </a:cubicBezTo>
                    <a:lnTo>
                      <a:pt x="1116" y="7053"/>
                    </a:lnTo>
                    <a:cubicBezTo>
                      <a:pt x="1116" y="6858"/>
                      <a:pt x="976" y="6719"/>
                      <a:pt x="809" y="6719"/>
                    </a:cubicBezTo>
                    <a:cubicBezTo>
                      <a:pt x="642" y="6719"/>
                      <a:pt x="502" y="6579"/>
                      <a:pt x="502" y="6412"/>
                    </a:cubicBezTo>
                    <a:lnTo>
                      <a:pt x="502" y="4851"/>
                    </a:lnTo>
                    <a:cubicBezTo>
                      <a:pt x="502" y="4182"/>
                      <a:pt x="1060" y="3624"/>
                      <a:pt x="1701" y="3624"/>
                    </a:cubicBezTo>
                    <a:close/>
                    <a:moveTo>
                      <a:pt x="8391" y="3624"/>
                    </a:moveTo>
                    <a:cubicBezTo>
                      <a:pt x="9060" y="3624"/>
                      <a:pt x="9618" y="4182"/>
                      <a:pt x="9618" y="4851"/>
                    </a:cubicBezTo>
                    <a:lnTo>
                      <a:pt x="9618" y="6440"/>
                    </a:lnTo>
                    <a:lnTo>
                      <a:pt x="9645" y="6440"/>
                    </a:lnTo>
                    <a:cubicBezTo>
                      <a:pt x="9645" y="6635"/>
                      <a:pt x="9506" y="6774"/>
                      <a:pt x="9339" y="6774"/>
                    </a:cubicBezTo>
                    <a:cubicBezTo>
                      <a:pt x="9172" y="6774"/>
                      <a:pt x="9032" y="6914"/>
                      <a:pt x="9032" y="7081"/>
                    </a:cubicBezTo>
                    <a:lnTo>
                      <a:pt x="9032" y="8893"/>
                    </a:lnTo>
                    <a:cubicBezTo>
                      <a:pt x="9032" y="9060"/>
                      <a:pt x="8893" y="9199"/>
                      <a:pt x="8726" y="9199"/>
                    </a:cubicBezTo>
                    <a:lnTo>
                      <a:pt x="8112" y="9199"/>
                    </a:lnTo>
                    <a:cubicBezTo>
                      <a:pt x="7945" y="9199"/>
                      <a:pt x="7806" y="9060"/>
                      <a:pt x="7806" y="8893"/>
                    </a:cubicBezTo>
                    <a:lnTo>
                      <a:pt x="7806" y="7053"/>
                    </a:lnTo>
                    <a:cubicBezTo>
                      <a:pt x="7806" y="6858"/>
                      <a:pt x="7666" y="6719"/>
                      <a:pt x="7499" y="6719"/>
                    </a:cubicBezTo>
                    <a:cubicBezTo>
                      <a:pt x="7332" y="6719"/>
                      <a:pt x="7192" y="6579"/>
                      <a:pt x="7192" y="6412"/>
                    </a:cubicBezTo>
                    <a:lnTo>
                      <a:pt x="7192" y="4851"/>
                    </a:lnTo>
                    <a:cubicBezTo>
                      <a:pt x="7192" y="4182"/>
                      <a:pt x="7750" y="3624"/>
                      <a:pt x="8391" y="3624"/>
                    </a:cubicBezTo>
                    <a:close/>
                    <a:moveTo>
                      <a:pt x="5381" y="3095"/>
                    </a:moveTo>
                    <a:cubicBezTo>
                      <a:pt x="6077" y="3234"/>
                      <a:pt x="6635" y="3875"/>
                      <a:pt x="6635" y="4600"/>
                    </a:cubicBezTo>
                    <a:lnTo>
                      <a:pt x="6635" y="6440"/>
                    </a:lnTo>
                    <a:cubicBezTo>
                      <a:pt x="6663" y="6635"/>
                      <a:pt x="6523" y="6719"/>
                      <a:pt x="6356" y="6719"/>
                    </a:cubicBezTo>
                    <a:cubicBezTo>
                      <a:pt x="6161" y="6719"/>
                      <a:pt x="6022" y="6858"/>
                      <a:pt x="6022" y="7053"/>
                    </a:cubicBezTo>
                    <a:lnTo>
                      <a:pt x="6022" y="9478"/>
                    </a:lnTo>
                    <a:cubicBezTo>
                      <a:pt x="6022" y="9645"/>
                      <a:pt x="5882" y="9785"/>
                      <a:pt x="5715" y="9785"/>
                    </a:cubicBezTo>
                    <a:lnTo>
                      <a:pt x="4461" y="9785"/>
                    </a:lnTo>
                    <a:cubicBezTo>
                      <a:pt x="4293" y="9785"/>
                      <a:pt x="4154" y="9645"/>
                      <a:pt x="4154" y="9478"/>
                    </a:cubicBezTo>
                    <a:lnTo>
                      <a:pt x="4154" y="7053"/>
                    </a:lnTo>
                    <a:cubicBezTo>
                      <a:pt x="4154" y="6858"/>
                      <a:pt x="4015" y="6719"/>
                      <a:pt x="3847" y="6719"/>
                    </a:cubicBezTo>
                    <a:cubicBezTo>
                      <a:pt x="3652" y="6719"/>
                      <a:pt x="3513" y="6579"/>
                      <a:pt x="3513" y="6412"/>
                    </a:cubicBezTo>
                    <a:lnTo>
                      <a:pt x="3513" y="4851"/>
                    </a:lnTo>
                    <a:lnTo>
                      <a:pt x="3513" y="4600"/>
                    </a:lnTo>
                    <a:cubicBezTo>
                      <a:pt x="3513" y="3875"/>
                      <a:pt x="4043" y="3234"/>
                      <a:pt x="4739" y="3095"/>
                    </a:cubicBezTo>
                    <a:lnTo>
                      <a:pt x="4739" y="5185"/>
                    </a:lnTo>
                    <a:cubicBezTo>
                      <a:pt x="4739" y="5381"/>
                      <a:pt x="4879" y="5520"/>
                      <a:pt x="5046" y="5520"/>
                    </a:cubicBezTo>
                    <a:cubicBezTo>
                      <a:pt x="5241" y="5520"/>
                      <a:pt x="5381" y="5381"/>
                      <a:pt x="5381" y="5185"/>
                    </a:cubicBezTo>
                    <a:lnTo>
                      <a:pt x="5381" y="3095"/>
                    </a:lnTo>
                    <a:close/>
                    <a:moveTo>
                      <a:pt x="5130" y="1"/>
                    </a:moveTo>
                    <a:cubicBezTo>
                      <a:pt x="4293" y="1"/>
                      <a:pt x="3624" y="670"/>
                      <a:pt x="3624" y="1506"/>
                    </a:cubicBezTo>
                    <a:cubicBezTo>
                      <a:pt x="3624" y="1952"/>
                      <a:pt x="3847" y="2370"/>
                      <a:pt x="4154" y="2649"/>
                    </a:cubicBezTo>
                    <a:cubicBezTo>
                      <a:pt x="3736" y="2872"/>
                      <a:pt x="3373" y="3234"/>
                      <a:pt x="3206" y="3652"/>
                    </a:cubicBezTo>
                    <a:cubicBezTo>
                      <a:pt x="3067" y="3485"/>
                      <a:pt x="2900" y="3346"/>
                      <a:pt x="2677" y="3234"/>
                    </a:cubicBezTo>
                    <a:cubicBezTo>
                      <a:pt x="2900" y="3039"/>
                      <a:pt x="3039" y="2732"/>
                      <a:pt x="3039" y="2398"/>
                    </a:cubicBezTo>
                    <a:cubicBezTo>
                      <a:pt x="3039" y="1757"/>
                      <a:pt x="2481" y="1199"/>
                      <a:pt x="1812" y="1199"/>
                    </a:cubicBezTo>
                    <a:cubicBezTo>
                      <a:pt x="1143" y="1199"/>
                      <a:pt x="586" y="1757"/>
                      <a:pt x="586" y="2398"/>
                    </a:cubicBezTo>
                    <a:cubicBezTo>
                      <a:pt x="586" y="2732"/>
                      <a:pt x="725" y="3039"/>
                      <a:pt x="948" y="3234"/>
                    </a:cubicBezTo>
                    <a:cubicBezTo>
                      <a:pt x="391" y="3569"/>
                      <a:pt x="1" y="4154"/>
                      <a:pt x="1" y="4851"/>
                    </a:cubicBezTo>
                    <a:lnTo>
                      <a:pt x="1" y="6412"/>
                    </a:lnTo>
                    <a:cubicBezTo>
                      <a:pt x="1" y="6802"/>
                      <a:pt x="251" y="7137"/>
                      <a:pt x="586" y="7276"/>
                    </a:cubicBezTo>
                    <a:lnTo>
                      <a:pt x="586" y="8865"/>
                    </a:lnTo>
                    <a:cubicBezTo>
                      <a:pt x="586" y="9339"/>
                      <a:pt x="1004" y="9757"/>
                      <a:pt x="1506" y="9757"/>
                    </a:cubicBezTo>
                    <a:lnTo>
                      <a:pt x="2091" y="9757"/>
                    </a:lnTo>
                    <a:cubicBezTo>
                      <a:pt x="2593" y="9757"/>
                      <a:pt x="3011" y="9339"/>
                      <a:pt x="3011" y="8865"/>
                    </a:cubicBezTo>
                    <a:lnTo>
                      <a:pt x="3011" y="7276"/>
                    </a:lnTo>
                    <a:cubicBezTo>
                      <a:pt x="3095" y="7248"/>
                      <a:pt x="3206" y="7192"/>
                      <a:pt x="3318" y="7109"/>
                    </a:cubicBezTo>
                    <a:cubicBezTo>
                      <a:pt x="3429" y="7192"/>
                      <a:pt x="3485" y="7248"/>
                      <a:pt x="3624" y="7276"/>
                    </a:cubicBezTo>
                    <a:lnTo>
                      <a:pt x="3624" y="9450"/>
                    </a:lnTo>
                    <a:cubicBezTo>
                      <a:pt x="3624" y="9924"/>
                      <a:pt x="4043" y="10342"/>
                      <a:pt x="4544" y="10342"/>
                    </a:cubicBezTo>
                    <a:lnTo>
                      <a:pt x="5799" y="10342"/>
                    </a:lnTo>
                    <a:cubicBezTo>
                      <a:pt x="6273" y="10342"/>
                      <a:pt x="6691" y="9924"/>
                      <a:pt x="6691" y="9450"/>
                    </a:cubicBezTo>
                    <a:lnTo>
                      <a:pt x="6691" y="7276"/>
                    </a:lnTo>
                    <a:cubicBezTo>
                      <a:pt x="6802" y="7248"/>
                      <a:pt x="6914" y="7192"/>
                      <a:pt x="6997" y="7109"/>
                    </a:cubicBezTo>
                    <a:cubicBezTo>
                      <a:pt x="7109" y="7192"/>
                      <a:pt x="7192" y="7248"/>
                      <a:pt x="7332" y="7276"/>
                    </a:cubicBezTo>
                    <a:lnTo>
                      <a:pt x="7332" y="8865"/>
                    </a:lnTo>
                    <a:cubicBezTo>
                      <a:pt x="7332" y="9339"/>
                      <a:pt x="7750" y="9757"/>
                      <a:pt x="8224" y="9757"/>
                    </a:cubicBezTo>
                    <a:lnTo>
                      <a:pt x="8809" y="9757"/>
                    </a:lnTo>
                    <a:cubicBezTo>
                      <a:pt x="9311" y="9757"/>
                      <a:pt x="9729" y="9339"/>
                      <a:pt x="9729" y="8865"/>
                    </a:cubicBezTo>
                    <a:lnTo>
                      <a:pt x="9729" y="7276"/>
                    </a:lnTo>
                    <a:cubicBezTo>
                      <a:pt x="10064" y="7137"/>
                      <a:pt x="10314" y="6830"/>
                      <a:pt x="10314" y="6412"/>
                    </a:cubicBezTo>
                    <a:lnTo>
                      <a:pt x="10314" y="4851"/>
                    </a:lnTo>
                    <a:cubicBezTo>
                      <a:pt x="10287" y="4210"/>
                      <a:pt x="9896" y="3596"/>
                      <a:pt x="9339" y="3318"/>
                    </a:cubicBezTo>
                    <a:cubicBezTo>
                      <a:pt x="9562" y="3095"/>
                      <a:pt x="9701" y="2788"/>
                      <a:pt x="9701" y="2481"/>
                    </a:cubicBezTo>
                    <a:cubicBezTo>
                      <a:pt x="9701" y="1812"/>
                      <a:pt x="9144" y="1255"/>
                      <a:pt x="8475" y="1255"/>
                    </a:cubicBezTo>
                    <a:cubicBezTo>
                      <a:pt x="7806" y="1255"/>
                      <a:pt x="7248" y="1812"/>
                      <a:pt x="7248" y="2481"/>
                    </a:cubicBezTo>
                    <a:cubicBezTo>
                      <a:pt x="7248" y="2788"/>
                      <a:pt x="7388" y="3095"/>
                      <a:pt x="7611" y="3318"/>
                    </a:cubicBezTo>
                    <a:cubicBezTo>
                      <a:pt x="7388" y="3429"/>
                      <a:pt x="7220" y="3569"/>
                      <a:pt x="7081" y="3736"/>
                    </a:cubicBezTo>
                    <a:cubicBezTo>
                      <a:pt x="6969" y="3485"/>
                      <a:pt x="6802" y="3290"/>
                      <a:pt x="6635" y="3067"/>
                    </a:cubicBezTo>
                    <a:cubicBezTo>
                      <a:pt x="6496" y="2927"/>
                      <a:pt x="6300" y="2788"/>
                      <a:pt x="6105" y="2677"/>
                    </a:cubicBezTo>
                    <a:cubicBezTo>
                      <a:pt x="6440" y="2370"/>
                      <a:pt x="6663" y="1952"/>
                      <a:pt x="6663" y="1534"/>
                    </a:cubicBezTo>
                    <a:cubicBezTo>
                      <a:pt x="6663" y="1116"/>
                      <a:pt x="6496" y="725"/>
                      <a:pt x="6217" y="447"/>
                    </a:cubicBezTo>
                    <a:cubicBezTo>
                      <a:pt x="5938" y="168"/>
                      <a:pt x="5520" y="1"/>
                      <a:pt x="513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139;p68"/>
              <p:cNvSpPr/>
              <p:nvPr/>
            </p:nvSpPr>
            <p:spPr>
              <a:xfrm>
                <a:off x="800147" y="3122042"/>
                <a:ext cx="582900" cy="517340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8118" extrusionOk="0">
                    <a:moveTo>
                      <a:pt x="17628" y="1133"/>
                    </a:moveTo>
                    <a:cubicBezTo>
                      <a:pt x="17939" y="1133"/>
                      <a:pt x="18193" y="1387"/>
                      <a:pt x="18193" y="1701"/>
                    </a:cubicBezTo>
                    <a:lnTo>
                      <a:pt x="18193" y="11324"/>
                    </a:lnTo>
                    <a:lnTo>
                      <a:pt x="1133" y="11324"/>
                    </a:lnTo>
                    <a:lnTo>
                      <a:pt x="1133" y="1701"/>
                    </a:lnTo>
                    <a:cubicBezTo>
                      <a:pt x="1133" y="1387"/>
                      <a:pt x="1387" y="1133"/>
                      <a:pt x="1701" y="1133"/>
                    </a:cubicBezTo>
                    <a:close/>
                    <a:moveTo>
                      <a:pt x="18193" y="12456"/>
                    </a:moveTo>
                    <a:lnTo>
                      <a:pt x="18193" y="13024"/>
                    </a:lnTo>
                    <a:cubicBezTo>
                      <a:pt x="18193" y="13335"/>
                      <a:pt x="17939" y="13588"/>
                      <a:pt x="17628" y="13588"/>
                    </a:cubicBezTo>
                    <a:lnTo>
                      <a:pt x="1701" y="13588"/>
                    </a:lnTo>
                    <a:cubicBezTo>
                      <a:pt x="1387" y="13588"/>
                      <a:pt x="1133" y="13335"/>
                      <a:pt x="1133" y="13024"/>
                    </a:cubicBezTo>
                    <a:lnTo>
                      <a:pt x="1133" y="12456"/>
                    </a:lnTo>
                    <a:close/>
                    <a:moveTo>
                      <a:pt x="11520" y="14720"/>
                    </a:moveTo>
                    <a:lnTo>
                      <a:pt x="12275" y="16985"/>
                    </a:lnTo>
                    <a:lnTo>
                      <a:pt x="7051" y="16985"/>
                    </a:lnTo>
                    <a:lnTo>
                      <a:pt x="7806" y="14720"/>
                    </a:lnTo>
                    <a:close/>
                    <a:moveTo>
                      <a:pt x="1701" y="1"/>
                    </a:moveTo>
                    <a:cubicBezTo>
                      <a:pt x="762" y="1"/>
                      <a:pt x="1" y="762"/>
                      <a:pt x="1" y="1701"/>
                    </a:cubicBezTo>
                    <a:lnTo>
                      <a:pt x="1" y="13024"/>
                    </a:lnTo>
                    <a:cubicBezTo>
                      <a:pt x="1" y="13960"/>
                      <a:pt x="762" y="14720"/>
                      <a:pt x="1701" y="14720"/>
                    </a:cubicBezTo>
                    <a:lnTo>
                      <a:pt x="6614" y="14720"/>
                    </a:lnTo>
                    <a:lnTo>
                      <a:pt x="5859" y="16985"/>
                    </a:lnTo>
                    <a:lnTo>
                      <a:pt x="4002" y="16985"/>
                    </a:lnTo>
                    <a:cubicBezTo>
                      <a:pt x="3688" y="16985"/>
                      <a:pt x="3437" y="17239"/>
                      <a:pt x="3437" y="17553"/>
                    </a:cubicBezTo>
                    <a:cubicBezTo>
                      <a:pt x="3437" y="17864"/>
                      <a:pt x="3688" y="18117"/>
                      <a:pt x="4002" y="18117"/>
                    </a:cubicBezTo>
                    <a:lnTo>
                      <a:pt x="15325" y="18117"/>
                    </a:lnTo>
                    <a:cubicBezTo>
                      <a:pt x="15639" y="18117"/>
                      <a:pt x="15889" y="17864"/>
                      <a:pt x="15889" y="17553"/>
                    </a:cubicBezTo>
                    <a:cubicBezTo>
                      <a:pt x="15889" y="17239"/>
                      <a:pt x="15639" y="16985"/>
                      <a:pt x="15325" y="16985"/>
                    </a:cubicBezTo>
                    <a:lnTo>
                      <a:pt x="13468" y="16985"/>
                    </a:lnTo>
                    <a:lnTo>
                      <a:pt x="12713" y="14720"/>
                    </a:lnTo>
                    <a:lnTo>
                      <a:pt x="17628" y="14720"/>
                    </a:lnTo>
                    <a:cubicBezTo>
                      <a:pt x="18565" y="14720"/>
                      <a:pt x="19325" y="13960"/>
                      <a:pt x="19325" y="13024"/>
                    </a:cubicBezTo>
                    <a:lnTo>
                      <a:pt x="19325" y="1701"/>
                    </a:lnTo>
                    <a:cubicBezTo>
                      <a:pt x="19325" y="762"/>
                      <a:pt x="18565" y="1"/>
                      <a:pt x="17628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118" name="Google Shape;11850;p74"/>
              <p:cNvGrpSpPr/>
              <p:nvPr/>
            </p:nvGrpSpPr>
            <p:grpSpPr>
              <a:xfrm>
                <a:off x="793861" y="3122043"/>
                <a:ext cx="1019134" cy="610006"/>
                <a:chOff x="-26981375" y="4002300"/>
                <a:chExt cx="296150" cy="192200"/>
              </a:xfrm>
            </p:grpSpPr>
            <p:sp>
              <p:nvSpPr>
                <p:cNvPr id="119" name="Google Shape;11852;p74"/>
                <p:cNvSpPr/>
                <p:nvPr/>
              </p:nvSpPr>
              <p:spPr>
                <a:xfrm>
                  <a:off x="-26981375" y="4124375"/>
                  <a:ext cx="174075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2805" extrusionOk="0">
                      <a:moveTo>
                        <a:pt x="2457" y="1418"/>
                      </a:moveTo>
                      <a:cubicBezTo>
                        <a:pt x="2647" y="1418"/>
                        <a:pt x="2804" y="1576"/>
                        <a:pt x="2804" y="1765"/>
                      </a:cubicBezTo>
                      <a:cubicBezTo>
                        <a:pt x="2804" y="1954"/>
                        <a:pt x="2647" y="2111"/>
                        <a:pt x="2457" y="2111"/>
                      </a:cubicBezTo>
                      <a:cubicBezTo>
                        <a:pt x="2237" y="2111"/>
                        <a:pt x="2079" y="1954"/>
                        <a:pt x="2079" y="1765"/>
                      </a:cubicBezTo>
                      <a:cubicBezTo>
                        <a:pt x="2079" y="1576"/>
                        <a:pt x="2237" y="1418"/>
                        <a:pt x="2457" y="1418"/>
                      </a:cubicBezTo>
                      <a:close/>
                      <a:moveTo>
                        <a:pt x="32" y="0"/>
                      </a:moveTo>
                      <a:lnTo>
                        <a:pt x="32" y="1009"/>
                      </a:lnTo>
                      <a:cubicBezTo>
                        <a:pt x="0" y="1607"/>
                        <a:pt x="473" y="2080"/>
                        <a:pt x="1071" y="2080"/>
                      </a:cubicBezTo>
                      <a:lnTo>
                        <a:pt x="1449" y="2080"/>
                      </a:lnTo>
                      <a:cubicBezTo>
                        <a:pt x="1607" y="2489"/>
                        <a:pt x="1985" y="2804"/>
                        <a:pt x="2457" y="2804"/>
                      </a:cubicBezTo>
                      <a:cubicBezTo>
                        <a:pt x="2867" y="2804"/>
                        <a:pt x="3277" y="2521"/>
                        <a:pt x="3434" y="2080"/>
                      </a:cubicBezTo>
                      <a:lnTo>
                        <a:pt x="6963" y="2080"/>
                      </a:lnTo>
                      <a:lnTo>
                        <a:pt x="6963" y="0"/>
                      </a:lnTo>
                      <a:close/>
                    </a:path>
                  </a:pathLst>
                </a:cu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1853;p74"/>
                <p:cNvSpPr/>
                <p:nvPr/>
              </p:nvSpPr>
              <p:spPr>
                <a:xfrm>
                  <a:off x="-26790000" y="4002300"/>
                  <a:ext cx="104775" cy="1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688" extrusionOk="0">
                      <a:moveTo>
                        <a:pt x="1513" y="693"/>
                      </a:moveTo>
                      <a:cubicBezTo>
                        <a:pt x="1954" y="693"/>
                        <a:pt x="2364" y="977"/>
                        <a:pt x="2521" y="1386"/>
                      </a:cubicBezTo>
                      <a:lnTo>
                        <a:pt x="3372" y="3497"/>
                      </a:lnTo>
                      <a:lnTo>
                        <a:pt x="1765" y="3497"/>
                      </a:lnTo>
                      <a:cubicBezTo>
                        <a:pt x="1576" y="3497"/>
                        <a:pt x="1419" y="3340"/>
                        <a:pt x="1419" y="3151"/>
                      </a:cubicBezTo>
                      <a:lnTo>
                        <a:pt x="1419" y="693"/>
                      </a:lnTo>
                      <a:close/>
                      <a:moveTo>
                        <a:pt x="1765" y="6270"/>
                      </a:moveTo>
                      <a:cubicBezTo>
                        <a:pt x="1954" y="6270"/>
                        <a:pt x="2112" y="6427"/>
                        <a:pt x="2112" y="6616"/>
                      </a:cubicBezTo>
                      <a:cubicBezTo>
                        <a:pt x="2112" y="6805"/>
                        <a:pt x="1954" y="6963"/>
                        <a:pt x="1765" y="6963"/>
                      </a:cubicBezTo>
                      <a:cubicBezTo>
                        <a:pt x="1576" y="6963"/>
                        <a:pt x="1419" y="6805"/>
                        <a:pt x="1419" y="6616"/>
                      </a:cubicBezTo>
                      <a:cubicBezTo>
                        <a:pt x="1419" y="6427"/>
                        <a:pt x="1576" y="6270"/>
                        <a:pt x="1765" y="6270"/>
                      </a:cubicBezTo>
                      <a:close/>
                      <a:moveTo>
                        <a:pt x="1" y="0"/>
                      </a:moveTo>
                      <a:lnTo>
                        <a:pt x="1" y="6963"/>
                      </a:lnTo>
                      <a:lnTo>
                        <a:pt x="788" y="6963"/>
                      </a:lnTo>
                      <a:cubicBezTo>
                        <a:pt x="946" y="7372"/>
                        <a:pt x="1293" y="7687"/>
                        <a:pt x="1765" y="7687"/>
                      </a:cubicBezTo>
                      <a:cubicBezTo>
                        <a:pt x="2206" y="7687"/>
                        <a:pt x="2584" y="7404"/>
                        <a:pt x="2742" y="6963"/>
                      </a:cubicBezTo>
                      <a:lnTo>
                        <a:pt x="3151" y="6963"/>
                      </a:lnTo>
                      <a:cubicBezTo>
                        <a:pt x="3718" y="6963"/>
                        <a:pt x="4159" y="6490"/>
                        <a:pt x="4159" y="5955"/>
                      </a:cubicBezTo>
                      <a:lnTo>
                        <a:pt x="4159" y="5577"/>
                      </a:lnTo>
                      <a:lnTo>
                        <a:pt x="3151" y="5577"/>
                      </a:lnTo>
                      <a:cubicBezTo>
                        <a:pt x="2931" y="5577"/>
                        <a:pt x="2773" y="5419"/>
                        <a:pt x="2773" y="5230"/>
                      </a:cubicBezTo>
                      <a:cubicBezTo>
                        <a:pt x="2773" y="5041"/>
                        <a:pt x="2994" y="4883"/>
                        <a:pt x="3183" y="4883"/>
                      </a:cubicBezTo>
                      <a:lnTo>
                        <a:pt x="4191" y="4883"/>
                      </a:lnTo>
                      <a:lnTo>
                        <a:pt x="4191" y="4096"/>
                      </a:lnTo>
                      <a:cubicBezTo>
                        <a:pt x="4191" y="3970"/>
                        <a:pt x="4159" y="3812"/>
                        <a:pt x="4159" y="3686"/>
                      </a:cubicBezTo>
                      <a:cubicBezTo>
                        <a:pt x="4096" y="3466"/>
                        <a:pt x="3246" y="1386"/>
                        <a:pt x="3151" y="1103"/>
                      </a:cubicBezTo>
                      <a:cubicBezTo>
                        <a:pt x="2868" y="410"/>
                        <a:pt x="2238" y="0"/>
                        <a:pt x="1545" y="0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1" name="Групувати 110"/>
          <p:cNvGrpSpPr/>
          <p:nvPr/>
        </p:nvGrpSpPr>
        <p:grpSpPr>
          <a:xfrm>
            <a:off x="6676464" y="4475812"/>
            <a:ext cx="5524055" cy="584775"/>
            <a:chOff x="6676464" y="4475812"/>
            <a:chExt cx="5524055" cy="584775"/>
          </a:xfrm>
        </p:grpSpPr>
        <p:sp>
          <p:nvSpPr>
            <p:cNvPr id="12" name="Прямокутник 11"/>
            <p:cNvSpPr/>
            <p:nvPr/>
          </p:nvSpPr>
          <p:spPr>
            <a:xfrm>
              <a:off x="7164304" y="4475812"/>
              <a:ext cx="50362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Санітарне очищення громади, збирання небезпечних відходів та утримання безпритульних тварин – </a:t>
              </a:r>
              <a:r>
                <a:rPr lang="uk-UA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6,0 </a:t>
              </a:r>
            </a:p>
          </p:txBody>
        </p:sp>
        <p:grpSp>
          <p:nvGrpSpPr>
            <p:cNvPr id="135" name="Google Shape;13185;p77"/>
            <p:cNvGrpSpPr/>
            <p:nvPr/>
          </p:nvGrpSpPr>
          <p:grpSpPr>
            <a:xfrm>
              <a:off x="6676464" y="4514677"/>
              <a:ext cx="432000" cy="504000"/>
              <a:chOff x="-3383375" y="3611625"/>
              <a:chExt cx="258350" cy="293025"/>
            </a:xfrm>
          </p:grpSpPr>
          <p:sp>
            <p:nvSpPr>
              <p:cNvPr id="136" name="Google Shape;13186;p77"/>
              <p:cNvSpPr/>
              <p:nvPr/>
            </p:nvSpPr>
            <p:spPr>
              <a:xfrm>
                <a:off x="-3383375" y="3611625"/>
                <a:ext cx="2583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10334" h="3407" extrusionOk="0">
                    <a:moveTo>
                      <a:pt x="6049" y="694"/>
                    </a:moveTo>
                    <a:cubicBezTo>
                      <a:pt x="6207" y="694"/>
                      <a:pt x="6301" y="757"/>
                      <a:pt x="6364" y="946"/>
                    </a:cubicBezTo>
                    <a:lnTo>
                      <a:pt x="6522" y="1356"/>
                    </a:lnTo>
                    <a:lnTo>
                      <a:pt x="3781" y="1356"/>
                    </a:lnTo>
                    <a:lnTo>
                      <a:pt x="4001" y="946"/>
                    </a:lnTo>
                    <a:cubicBezTo>
                      <a:pt x="4033" y="788"/>
                      <a:pt x="4190" y="694"/>
                      <a:pt x="4316" y="694"/>
                    </a:cubicBezTo>
                    <a:close/>
                    <a:moveTo>
                      <a:pt x="4316" y="1"/>
                    </a:moveTo>
                    <a:cubicBezTo>
                      <a:pt x="3875" y="1"/>
                      <a:pt x="3466" y="253"/>
                      <a:pt x="3308" y="694"/>
                    </a:cubicBezTo>
                    <a:lnTo>
                      <a:pt x="3088" y="1356"/>
                    </a:lnTo>
                    <a:lnTo>
                      <a:pt x="1040" y="1356"/>
                    </a:lnTo>
                    <a:cubicBezTo>
                      <a:pt x="473" y="1356"/>
                      <a:pt x="0" y="1828"/>
                      <a:pt x="0" y="2395"/>
                    </a:cubicBezTo>
                    <a:lnTo>
                      <a:pt x="0" y="3057"/>
                    </a:lnTo>
                    <a:cubicBezTo>
                      <a:pt x="0" y="3370"/>
                      <a:pt x="221" y="3407"/>
                      <a:pt x="480" y="3407"/>
                    </a:cubicBezTo>
                    <a:cubicBezTo>
                      <a:pt x="560" y="3407"/>
                      <a:pt x="643" y="3403"/>
                      <a:pt x="725" y="3403"/>
                    </a:cubicBezTo>
                    <a:lnTo>
                      <a:pt x="9924" y="3403"/>
                    </a:lnTo>
                    <a:cubicBezTo>
                      <a:pt x="10145" y="3403"/>
                      <a:pt x="10302" y="3246"/>
                      <a:pt x="10302" y="3057"/>
                    </a:cubicBezTo>
                    <a:lnTo>
                      <a:pt x="10302" y="2395"/>
                    </a:lnTo>
                    <a:cubicBezTo>
                      <a:pt x="10334" y="1828"/>
                      <a:pt x="9861" y="1356"/>
                      <a:pt x="9294" y="1356"/>
                    </a:cubicBezTo>
                    <a:lnTo>
                      <a:pt x="7246" y="1356"/>
                    </a:lnTo>
                    <a:lnTo>
                      <a:pt x="7026" y="694"/>
                    </a:lnTo>
                    <a:cubicBezTo>
                      <a:pt x="6868" y="253"/>
                      <a:pt x="6522" y="1"/>
                      <a:pt x="6049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187;p77"/>
              <p:cNvSpPr/>
              <p:nvPr/>
            </p:nvSpPr>
            <p:spPr>
              <a:xfrm>
                <a:off x="-3362900" y="3716375"/>
                <a:ext cx="218200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7531" extrusionOk="0">
                    <a:moveTo>
                      <a:pt x="2324" y="666"/>
                    </a:moveTo>
                    <a:cubicBezTo>
                      <a:pt x="2487" y="666"/>
                      <a:pt x="2647" y="777"/>
                      <a:pt x="2647" y="1009"/>
                    </a:cubicBezTo>
                    <a:lnTo>
                      <a:pt x="2647" y="5798"/>
                    </a:lnTo>
                    <a:cubicBezTo>
                      <a:pt x="2647" y="6022"/>
                      <a:pt x="2476" y="6141"/>
                      <a:pt x="2307" y="6141"/>
                    </a:cubicBezTo>
                    <a:cubicBezTo>
                      <a:pt x="2145" y="6141"/>
                      <a:pt x="1985" y="6030"/>
                      <a:pt x="1985" y="5798"/>
                    </a:cubicBezTo>
                    <a:lnTo>
                      <a:pt x="1985" y="1009"/>
                    </a:lnTo>
                    <a:cubicBezTo>
                      <a:pt x="1985" y="785"/>
                      <a:pt x="2156" y="666"/>
                      <a:pt x="2324" y="666"/>
                    </a:cubicBezTo>
                    <a:close/>
                    <a:moveTo>
                      <a:pt x="4372" y="666"/>
                    </a:moveTo>
                    <a:cubicBezTo>
                      <a:pt x="4535" y="666"/>
                      <a:pt x="4695" y="777"/>
                      <a:pt x="4695" y="1009"/>
                    </a:cubicBezTo>
                    <a:lnTo>
                      <a:pt x="4695" y="5798"/>
                    </a:lnTo>
                    <a:cubicBezTo>
                      <a:pt x="4695" y="6022"/>
                      <a:pt x="4523" y="6141"/>
                      <a:pt x="4355" y="6141"/>
                    </a:cubicBezTo>
                    <a:cubicBezTo>
                      <a:pt x="4193" y="6141"/>
                      <a:pt x="4033" y="6030"/>
                      <a:pt x="4033" y="5798"/>
                    </a:cubicBezTo>
                    <a:lnTo>
                      <a:pt x="4033" y="1009"/>
                    </a:lnTo>
                    <a:cubicBezTo>
                      <a:pt x="4033" y="785"/>
                      <a:pt x="4204" y="666"/>
                      <a:pt x="4372" y="666"/>
                    </a:cubicBezTo>
                    <a:close/>
                    <a:moveTo>
                      <a:pt x="6427" y="631"/>
                    </a:moveTo>
                    <a:cubicBezTo>
                      <a:pt x="6648" y="631"/>
                      <a:pt x="6805" y="789"/>
                      <a:pt x="6805" y="1009"/>
                    </a:cubicBezTo>
                    <a:lnTo>
                      <a:pt x="6805" y="5798"/>
                    </a:lnTo>
                    <a:cubicBezTo>
                      <a:pt x="6805" y="6022"/>
                      <a:pt x="6626" y="6141"/>
                      <a:pt x="6450" y="6141"/>
                    </a:cubicBezTo>
                    <a:cubicBezTo>
                      <a:pt x="6280" y="6141"/>
                      <a:pt x="6112" y="6030"/>
                      <a:pt x="6112" y="5798"/>
                    </a:cubicBezTo>
                    <a:lnTo>
                      <a:pt x="6112" y="1009"/>
                    </a:lnTo>
                    <a:lnTo>
                      <a:pt x="6081" y="1009"/>
                    </a:lnTo>
                    <a:cubicBezTo>
                      <a:pt x="6081" y="789"/>
                      <a:pt x="6238" y="631"/>
                      <a:pt x="6427" y="631"/>
                    </a:cubicBezTo>
                    <a:close/>
                    <a:moveTo>
                      <a:pt x="0" y="1"/>
                    </a:moveTo>
                    <a:lnTo>
                      <a:pt x="536" y="6585"/>
                    </a:lnTo>
                    <a:cubicBezTo>
                      <a:pt x="567" y="7121"/>
                      <a:pt x="1008" y="7531"/>
                      <a:pt x="1576" y="7531"/>
                    </a:cubicBezTo>
                    <a:lnTo>
                      <a:pt x="7152" y="7531"/>
                    </a:lnTo>
                    <a:cubicBezTo>
                      <a:pt x="7688" y="7531"/>
                      <a:pt x="8129" y="7121"/>
                      <a:pt x="8192" y="6585"/>
                    </a:cubicBezTo>
                    <a:lnTo>
                      <a:pt x="8727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" name="Групувати 88"/>
          <p:cNvGrpSpPr/>
          <p:nvPr/>
        </p:nvGrpSpPr>
        <p:grpSpPr>
          <a:xfrm>
            <a:off x="300152" y="6097404"/>
            <a:ext cx="5593804" cy="584775"/>
            <a:chOff x="300152" y="6097404"/>
            <a:chExt cx="5593804" cy="584775"/>
          </a:xfrm>
        </p:grpSpPr>
        <p:sp>
          <p:nvSpPr>
            <p:cNvPr id="141" name="Прямокутник 140"/>
            <p:cNvSpPr/>
            <p:nvPr/>
          </p:nvSpPr>
          <p:spPr>
            <a:xfrm>
              <a:off x="639162" y="6097404"/>
              <a:ext cx="52547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 дієвого контролю за станом благоустрою на території громади та підтримання чистоти та порядку – </a:t>
              </a:r>
              <a:r>
                <a:rPr lang="uk-UA" sz="1600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7,2</a:t>
              </a:r>
              <a:r>
                <a:rPr lang="uk-UA" sz="1600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sz="1600" b="1" spc="-3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3" name="Google Shape;13111;p77"/>
            <p:cNvGrpSpPr/>
            <p:nvPr/>
          </p:nvGrpSpPr>
          <p:grpSpPr>
            <a:xfrm>
              <a:off x="300152" y="6167343"/>
              <a:ext cx="180000" cy="468000"/>
              <a:chOff x="-5611575" y="3273750"/>
              <a:chExt cx="118950" cy="290650"/>
            </a:xfrm>
          </p:grpSpPr>
          <p:sp>
            <p:nvSpPr>
              <p:cNvPr id="154" name="Google Shape;13112;p77"/>
              <p:cNvSpPr/>
              <p:nvPr/>
            </p:nvSpPr>
            <p:spPr>
              <a:xfrm>
                <a:off x="-5594250" y="3273750"/>
                <a:ext cx="8587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372" extrusionOk="0">
                    <a:moveTo>
                      <a:pt x="1734" y="0"/>
                    </a:moveTo>
                    <a:cubicBezTo>
                      <a:pt x="788" y="0"/>
                      <a:pt x="32" y="756"/>
                      <a:pt x="32" y="1702"/>
                    </a:cubicBezTo>
                    <a:cubicBezTo>
                      <a:pt x="1" y="2678"/>
                      <a:pt x="820" y="3371"/>
                      <a:pt x="1702" y="3371"/>
                    </a:cubicBezTo>
                    <a:cubicBezTo>
                      <a:pt x="2269" y="3371"/>
                      <a:pt x="2899" y="3025"/>
                      <a:pt x="3214" y="2426"/>
                    </a:cubicBezTo>
                    <a:cubicBezTo>
                      <a:pt x="3340" y="2206"/>
                      <a:pt x="3435" y="1922"/>
                      <a:pt x="3435" y="1702"/>
                    </a:cubicBezTo>
                    <a:cubicBezTo>
                      <a:pt x="3435" y="756"/>
                      <a:pt x="2679" y="0"/>
                      <a:pt x="173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3115;p77"/>
              <p:cNvSpPr/>
              <p:nvPr/>
            </p:nvSpPr>
            <p:spPr>
              <a:xfrm>
                <a:off x="-5611575" y="3359600"/>
                <a:ext cx="118950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8192" extrusionOk="0">
                    <a:moveTo>
                      <a:pt x="694" y="0"/>
                    </a:moveTo>
                    <a:cubicBezTo>
                      <a:pt x="253" y="410"/>
                      <a:pt x="1" y="1008"/>
                      <a:pt x="1" y="1670"/>
                    </a:cubicBezTo>
                    <a:lnTo>
                      <a:pt x="1" y="3718"/>
                    </a:lnTo>
                    <a:cubicBezTo>
                      <a:pt x="1" y="4159"/>
                      <a:pt x="253" y="4569"/>
                      <a:pt x="662" y="4726"/>
                    </a:cubicBezTo>
                    <a:lnTo>
                      <a:pt x="662" y="7152"/>
                    </a:lnTo>
                    <a:cubicBezTo>
                      <a:pt x="662" y="7687"/>
                      <a:pt x="1135" y="8192"/>
                      <a:pt x="1670" y="8192"/>
                    </a:cubicBezTo>
                    <a:lnTo>
                      <a:pt x="3057" y="8192"/>
                    </a:lnTo>
                    <a:cubicBezTo>
                      <a:pt x="3624" y="8192"/>
                      <a:pt x="4096" y="7719"/>
                      <a:pt x="4096" y="7152"/>
                    </a:cubicBezTo>
                    <a:lnTo>
                      <a:pt x="4096" y="4726"/>
                    </a:lnTo>
                    <a:cubicBezTo>
                      <a:pt x="4474" y="4569"/>
                      <a:pt x="4758" y="4190"/>
                      <a:pt x="4758" y="3718"/>
                    </a:cubicBezTo>
                    <a:lnTo>
                      <a:pt x="4758" y="1670"/>
                    </a:lnTo>
                    <a:cubicBezTo>
                      <a:pt x="4758" y="1008"/>
                      <a:pt x="4474" y="410"/>
                      <a:pt x="4033" y="0"/>
                    </a:cubicBezTo>
                    <a:cubicBezTo>
                      <a:pt x="3718" y="347"/>
                      <a:pt x="3246" y="567"/>
                      <a:pt x="2742" y="662"/>
                    </a:cubicBez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cubicBezTo>
                      <a:pt x="2175" y="2741"/>
                      <a:pt x="2017" y="2584"/>
                      <a:pt x="2017" y="2395"/>
                    </a:cubicBezTo>
                    <a:lnTo>
                      <a:pt x="2017" y="662"/>
                    </a:lnTo>
                    <a:cubicBezTo>
                      <a:pt x="1513" y="567"/>
                      <a:pt x="1040" y="347"/>
                      <a:pt x="69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Групувати 68"/>
          <p:cNvGrpSpPr/>
          <p:nvPr/>
        </p:nvGrpSpPr>
        <p:grpSpPr>
          <a:xfrm>
            <a:off x="6646906" y="3612974"/>
            <a:ext cx="5519037" cy="830997"/>
            <a:chOff x="6646906" y="3612974"/>
            <a:chExt cx="5519037" cy="830997"/>
          </a:xfrm>
        </p:grpSpPr>
        <p:sp>
          <p:nvSpPr>
            <p:cNvPr id="10" name="Прямокутник 9"/>
            <p:cNvSpPr/>
            <p:nvPr/>
          </p:nvSpPr>
          <p:spPr>
            <a:xfrm>
              <a:off x="7129728" y="3612974"/>
              <a:ext cx="50362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Заходи з енергозбереження (кошти на впровадження заходів з енергозбереження. Програма підтримки ОСББ) – </a:t>
              </a:r>
              <a:r>
                <a:rPr lang="uk-UA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3,0</a:t>
              </a:r>
              <a:endPara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1" name="Google Shape;11834;p74"/>
            <p:cNvGrpSpPr/>
            <p:nvPr/>
          </p:nvGrpSpPr>
          <p:grpSpPr>
            <a:xfrm>
              <a:off x="6646906" y="3759745"/>
              <a:ext cx="468000" cy="504000"/>
              <a:chOff x="-23615075" y="3148525"/>
              <a:chExt cx="295375" cy="296150"/>
            </a:xfrm>
          </p:grpSpPr>
          <p:sp>
            <p:nvSpPr>
              <p:cNvPr id="162" name="Google Shape;11836;p74"/>
              <p:cNvSpPr/>
              <p:nvPr/>
            </p:nvSpPr>
            <p:spPr>
              <a:xfrm>
                <a:off x="-23615075" y="3268225"/>
                <a:ext cx="346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32" extrusionOk="0">
                    <a:moveTo>
                      <a:pt x="1008" y="1"/>
                    </a:moveTo>
                    <a:cubicBezTo>
                      <a:pt x="441" y="1"/>
                      <a:pt x="0" y="473"/>
                      <a:pt x="0" y="1040"/>
                    </a:cubicBezTo>
                    <a:lnTo>
                      <a:pt x="0" y="6585"/>
                    </a:lnTo>
                    <a:cubicBezTo>
                      <a:pt x="0" y="6774"/>
                      <a:pt x="158" y="6932"/>
                      <a:pt x="347" y="6932"/>
                    </a:cubicBezTo>
                    <a:lnTo>
                      <a:pt x="1386" y="6932"/>
                    </a:lnTo>
                    <a:lnTo>
                      <a:pt x="1386" y="4285"/>
                    </a:lnTo>
                    <a:lnTo>
                      <a:pt x="662" y="4285"/>
                    </a:lnTo>
                    <a:lnTo>
                      <a:pt x="662" y="3561"/>
                    </a:lnTo>
                    <a:lnTo>
                      <a:pt x="1386" y="3561"/>
                    </a:lnTo>
                    <a:lnTo>
                      <a:pt x="1386" y="2868"/>
                    </a:lnTo>
                    <a:lnTo>
                      <a:pt x="662" y="2868"/>
                    </a:lnTo>
                    <a:lnTo>
                      <a:pt x="662" y="2143"/>
                    </a:lnTo>
                    <a:lnTo>
                      <a:pt x="1386" y="2143"/>
                    </a:lnTo>
                    <a:lnTo>
                      <a:pt x="1386" y="1418"/>
                    </a:lnTo>
                    <a:lnTo>
                      <a:pt x="662" y="1418"/>
                    </a:lnTo>
                    <a:lnTo>
                      <a:pt x="662" y="1072"/>
                    </a:lnTo>
                    <a:cubicBezTo>
                      <a:pt x="662" y="883"/>
                      <a:pt x="819" y="725"/>
                      <a:pt x="1008" y="725"/>
                    </a:cubicBezTo>
                    <a:lnTo>
                      <a:pt x="1386" y="725"/>
                    </a:lnTo>
                    <a:lnTo>
                      <a:pt x="1386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1837;p74"/>
              <p:cNvSpPr/>
              <p:nvPr/>
            </p:nvSpPr>
            <p:spPr>
              <a:xfrm>
                <a:off x="-23354375" y="3270600"/>
                <a:ext cx="346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32" extrusionOk="0">
                    <a:moveTo>
                      <a:pt x="0" y="0"/>
                    </a:moveTo>
                    <a:lnTo>
                      <a:pt x="0" y="725"/>
                    </a:lnTo>
                    <a:lnTo>
                      <a:pt x="347" y="725"/>
                    </a:lnTo>
                    <a:cubicBezTo>
                      <a:pt x="568" y="725"/>
                      <a:pt x="725" y="882"/>
                      <a:pt x="725" y="1071"/>
                    </a:cubicBezTo>
                    <a:lnTo>
                      <a:pt x="725" y="1418"/>
                    </a:lnTo>
                    <a:lnTo>
                      <a:pt x="0" y="1418"/>
                    </a:lnTo>
                    <a:lnTo>
                      <a:pt x="0" y="2143"/>
                    </a:lnTo>
                    <a:lnTo>
                      <a:pt x="725" y="2143"/>
                    </a:lnTo>
                    <a:lnTo>
                      <a:pt x="725" y="2836"/>
                    </a:lnTo>
                    <a:lnTo>
                      <a:pt x="0" y="2836"/>
                    </a:lnTo>
                    <a:lnTo>
                      <a:pt x="0" y="3560"/>
                    </a:lnTo>
                    <a:lnTo>
                      <a:pt x="725" y="3560"/>
                    </a:lnTo>
                    <a:lnTo>
                      <a:pt x="725" y="4253"/>
                    </a:lnTo>
                    <a:lnTo>
                      <a:pt x="0" y="4253"/>
                    </a:lnTo>
                    <a:lnTo>
                      <a:pt x="0" y="6931"/>
                    </a:lnTo>
                    <a:lnTo>
                      <a:pt x="1040" y="6931"/>
                    </a:lnTo>
                    <a:cubicBezTo>
                      <a:pt x="1229" y="6931"/>
                      <a:pt x="1387" y="6774"/>
                      <a:pt x="1387" y="6585"/>
                    </a:cubicBezTo>
                    <a:lnTo>
                      <a:pt x="1387" y="1040"/>
                    </a:lnTo>
                    <a:cubicBezTo>
                      <a:pt x="1387" y="441"/>
                      <a:pt x="914" y="0"/>
                      <a:pt x="34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838;p74"/>
              <p:cNvSpPr/>
              <p:nvPr/>
            </p:nvSpPr>
            <p:spPr>
              <a:xfrm>
                <a:off x="-23562300" y="3148525"/>
                <a:ext cx="191400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11846" extrusionOk="0">
                    <a:moveTo>
                      <a:pt x="5545" y="662"/>
                    </a:moveTo>
                    <a:lnTo>
                      <a:pt x="5545" y="1764"/>
                    </a:lnTo>
                    <a:lnTo>
                      <a:pt x="5545" y="4222"/>
                    </a:lnTo>
                    <a:lnTo>
                      <a:pt x="2079" y="4222"/>
                    </a:lnTo>
                    <a:lnTo>
                      <a:pt x="2079" y="1764"/>
                    </a:lnTo>
                    <a:lnTo>
                      <a:pt x="2079" y="662"/>
                    </a:lnTo>
                    <a:close/>
                    <a:moveTo>
                      <a:pt x="3434" y="4883"/>
                    </a:moveTo>
                    <a:lnTo>
                      <a:pt x="3434" y="5608"/>
                    </a:lnTo>
                    <a:lnTo>
                      <a:pt x="2079" y="5608"/>
                    </a:lnTo>
                    <a:lnTo>
                      <a:pt x="2079" y="4883"/>
                    </a:lnTo>
                    <a:close/>
                    <a:moveTo>
                      <a:pt x="5513" y="4883"/>
                    </a:moveTo>
                    <a:lnTo>
                      <a:pt x="5513" y="5608"/>
                    </a:lnTo>
                    <a:lnTo>
                      <a:pt x="4159" y="5608"/>
                    </a:lnTo>
                    <a:lnTo>
                      <a:pt x="4159" y="4883"/>
                    </a:lnTo>
                    <a:close/>
                    <a:moveTo>
                      <a:pt x="3434" y="6301"/>
                    </a:moveTo>
                    <a:lnTo>
                      <a:pt x="3434" y="7026"/>
                    </a:lnTo>
                    <a:lnTo>
                      <a:pt x="2079" y="7026"/>
                    </a:lnTo>
                    <a:lnTo>
                      <a:pt x="2079" y="6301"/>
                    </a:lnTo>
                    <a:close/>
                    <a:moveTo>
                      <a:pt x="5513" y="6301"/>
                    </a:moveTo>
                    <a:lnTo>
                      <a:pt x="5513" y="7026"/>
                    </a:lnTo>
                    <a:lnTo>
                      <a:pt x="4159" y="7026"/>
                    </a:lnTo>
                    <a:lnTo>
                      <a:pt x="4159" y="6301"/>
                    </a:lnTo>
                    <a:close/>
                    <a:moveTo>
                      <a:pt x="3434" y="7687"/>
                    </a:moveTo>
                    <a:lnTo>
                      <a:pt x="3434" y="8380"/>
                    </a:lnTo>
                    <a:lnTo>
                      <a:pt x="2079" y="8380"/>
                    </a:lnTo>
                    <a:lnTo>
                      <a:pt x="2079" y="7687"/>
                    </a:lnTo>
                    <a:close/>
                    <a:moveTo>
                      <a:pt x="5513" y="7687"/>
                    </a:moveTo>
                    <a:lnTo>
                      <a:pt x="5513" y="8380"/>
                    </a:lnTo>
                    <a:lnTo>
                      <a:pt x="4159" y="8380"/>
                    </a:lnTo>
                    <a:lnTo>
                      <a:pt x="4159" y="7687"/>
                    </a:lnTo>
                    <a:close/>
                    <a:moveTo>
                      <a:pt x="1733" y="0"/>
                    </a:moveTo>
                    <a:cubicBezTo>
                      <a:pt x="1544" y="0"/>
                      <a:pt x="1386" y="158"/>
                      <a:pt x="1386" y="347"/>
                    </a:cubicBezTo>
                    <a:lnTo>
                      <a:pt x="1386" y="1449"/>
                    </a:lnTo>
                    <a:lnTo>
                      <a:pt x="1040" y="1449"/>
                    </a:lnTo>
                    <a:cubicBezTo>
                      <a:pt x="441" y="1449"/>
                      <a:pt x="0" y="1922"/>
                      <a:pt x="0" y="2489"/>
                    </a:cubicBezTo>
                    <a:lnTo>
                      <a:pt x="0" y="11846"/>
                    </a:lnTo>
                    <a:lnTo>
                      <a:pt x="2804" y="11846"/>
                    </a:lnTo>
                    <a:lnTo>
                      <a:pt x="2804" y="10491"/>
                    </a:lnTo>
                    <a:lnTo>
                      <a:pt x="4883" y="10491"/>
                    </a:lnTo>
                    <a:cubicBezTo>
                      <a:pt x="4852" y="10586"/>
                      <a:pt x="4852" y="11688"/>
                      <a:pt x="4852" y="11846"/>
                    </a:cubicBezTo>
                    <a:lnTo>
                      <a:pt x="7656" y="11846"/>
                    </a:lnTo>
                    <a:lnTo>
                      <a:pt x="7656" y="2489"/>
                    </a:lnTo>
                    <a:cubicBezTo>
                      <a:pt x="7656" y="1890"/>
                      <a:pt x="7183" y="1449"/>
                      <a:pt x="6616" y="1449"/>
                    </a:cubicBezTo>
                    <a:lnTo>
                      <a:pt x="6270" y="1449"/>
                    </a:lnTo>
                    <a:lnTo>
                      <a:pt x="6270" y="347"/>
                    </a:lnTo>
                    <a:cubicBezTo>
                      <a:pt x="6270" y="158"/>
                      <a:pt x="6112" y="0"/>
                      <a:pt x="5923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Групувати 109"/>
          <p:cNvGrpSpPr/>
          <p:nvPr/>
        </p:nvGrpSpPr>
        <p:grpSpPr>
          <a:xfrm>
            <a:off x="233342" y="4812427"/>
            <a:ext cx="5724965" cy="468000"/>
            <a:chOff x="233342" y="4812427"/>
            <a:chExt cx="5724965" cy="468000"/>
          </a:xfrm>
        </p:grpSpPr>
        <p:sp>
          <p:nvSpPr>
            <p:cNvPr id="6" name="Прямокутник 5"/>
            <p:cNvSpPr/>
            <p:nvPr/>
          </p:nvSpPr>
          <p:spPr>
            <a:xfrm>
              <a:off x="703513" y="4842074"/>
              <a:ext cx="52547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ctr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Спортивні та дитячі майданчики </a:t>
              </a:r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4,2 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-1,</a:t>
              </a:r>
              <a:r>
                <a:rPr lang="uk-UA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</a:t>
              </a:r>
              <a:endPara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1" name="Google Shape;13665;p78"/>
            <p:cNvGrpSpPr/>
            <p:nvPr/>
          </p:nvGrpSpPr>
          <p:grpSpPr>
            <a:xfrm>
              <a:off x="233342" y="4812427"/>
              <a:ext cx="468000" cy="468000"/>
              <a:chOff x="5716825" y="3235950"/>
              <a:chExt cx="300900" cy="295375"/>
            </a:xfrm>
          </p:grpSpPr>
          <p:sp>
            <p:nvSpPr>
              <p:cNvPr id="182" name="Google Shape;13666;p78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3667;p78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3668;p78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3669;p78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0711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4404465"/>
              </p:ext>
            </p:extLst>
          </p:nvPr>
        </p:nvGraphicFramePr>
        <p:xfrm>
          <a:off x="451557" y="664020"/>
          <a:ext cx="11288886" cy="600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увати 12"/>
          <p:cNvGrpSpPr/>
          <p:nvPr/>
        </p:nvGrpSpPr>
        <p:grpSpPr>
          <a:xfrm>
            <a:off x="148047" y="115656"/>
            <a:ext cx="11641984" cy="1244326"/>
            <a:chOff x="-1" y="1817771"/>
            <a:chExt cx="11641984" cy="1244326"/>
          </a:xfrm>
        </p:grpSpPr>
        <p:grpSp>
          <p:nvGrpSpPr>
            <p:cNvPr id="14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8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20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5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кутник 15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2462860" y="1992163"/>
              <a:ext cx="9179123" cy="9298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Утримання та розвиток інфраструктури доріг </a:t>
              </a:r>
            </a:p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241,9 </a:t>
              </a:r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грн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(+5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  <a:r>
                <a: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uk-UA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уточненого</a:t>
              </a:r>
              <a:r>
                <a: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15050" y="61031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148047" y="6360824"/>
            <a:ext cx="11982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-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–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42,0 </a:t>
            </a:r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суц</a:t>
            </a:r>
            <a:r>
              <a:rPr lang="uk-U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мет. – 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18,1),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–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88,0;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– 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0,5;</a:t>
            </a:r>
          </a:p>
        </p:txBody>
      </p:sp>
    </p:spTree>
    <p:extLst>
      <p:ext uri="{BB962C8B-B14F-4D97-AF65-F5344CB8AC3E}">
        <p14:creationId xmlns:p14="http://schemas.microsoft.com/office/powerpoint/2010/main" val="266484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627152"/>
              </p:ext>
            </p:extLst>
          </p:nvPr>
        </p:nvGraphicFramePr>
        <p:xfrm>
          <a:off x="248756" y="1180024"/>
          <a:ext cx="11801729" cy="567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148047" y="115656"/>
            <a:ext cx="10718139" cy="1244326"/>
            <a:chOff x="-1" y="1817771"/>
            <a:chExt cx="10718139" cy="1244326"/>
          </a:xfrm>
        </p:grpSpPr>
        <p:grpSp>
          <p:nvGrpSpPr>
            <p:cNvPr id="4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8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0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5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кутник 5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274799" y="1950007"/>
              <a:ext cx="8443339" cy="11120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Особливості бюджету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2022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року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6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"/>
          <p:cNvGrpSpPr/>
          <p:nvPr/>
        </p:nvGrpSpPr>
        <p:grpSpPr>
          <a:xfrm>
            <a:off x="148047" y="115656"/>
            <a:ext cx="11532715" cy="1244326"/>
            <a:chOff x="-1" y="1817771"/>
            <a:chExt cx="11532715" cy="1244326"/>
          </a:xfrm>
        </p:grpSpPr>
        <p:grpSp>
          <p:nvGrpSpPr>
            <p:cNvPr id="5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9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1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кутник 6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353591" y="2222055"/>
              <a:ext cx="9179123" cy="63281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Парки, 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зони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відпочинку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озеленення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громади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увати 37"/>
          <p:cNvGrpSpPr/>
          <p:nvPr/>
        </p:nvGrpSpPr>
        <p:grpSpPr>
          <a:xfrm>
            <a:off x="609034" y="1540443"/>
            <a:ext cx="5059951" cy="923330"/>
            <a:chOff x="263279" y="1524693"/>
            <a:chExt cx="5059951" cy="923330"/>
          </a:xfrm>
        </p:grpSpPr>
        <p:sp>
          <p:nvSpPr>
            <p:cNvPr id="13" name="Google Shape;11059;p72"/>
            <p:cNvSpPr/>
            <p:nvPr/>
          </p:nvSpPr>
          <p:spPr>
            <a:xfrm>
              <a:off x="263279" y="1651552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5279" y="1524693"/>
              <a:ext cx="46279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Утримання парків, скверів та зелених насаджень та ремонт об’єктів благоустрою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35,2 млн грн</a:t>
              </a:r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598033" y="2509390"/>
            <a:ext cx="5070952" cy="646331"/>
            <a:chOff x="252278" y="2493640"/>
            <a:chExt cx="5070952" cy="646331"/>
          </a:xfrm>
        </p:grpSpPr>
        <p:sp>
          <p:nvSpPr>
            <p:cNvPr id="15" name="Google Shape;11059;p72"/>
            <p:cNvSpPr/>
            <p:nvPr/>
          </p:nvSpPr>
          <p:spPr>
            <a:xfrm>
              <a:off x="252278" y="2512639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6258" y="2493640"/>
              <a:ext cx="4636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підпірної споруди на р. Південний Буг в районі вул. Трудової –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0,7 млн грн </a:t>
              </a:r>
              <a:endPara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увати 39"/>
          <p:cNvGrpSpPr/>
          <p:nvPr/>
        </p:nvGrpSpPr>
        <p:grpSpPr>
          <a:xfrm>
            <a:off x="598033" y="3353327"/>
            <a:ext cx="5070953" cy="646331"/>
            <a:chOff x="252278" y="3337577"/>
            <a:chExt cx="5070953" cy="646331"/>
          </a:xfrm>
        </p:grpSpPr>
        <p:sp>
          <p:nvSpPr>
            <p:cNvPr id="17" name="Google Shape;11059;p72"/>
            <p:cNvSpPr/>
            <p:nvPr/>
          </p:nvSpPr>
          <p:spPr>
            <a:xfrm>
              <a:off x="252278" y="3354727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279" y="3337577"/>
              <a:ext cx="463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Реконструкція скидного колектору р. Плоскої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0,3 млн грн </a:t>
              </a:r>
              <a:endParaRPr lang="uk-UA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609034" y="4169580"/>
            <a:ext cx="5059951" cy="646331"/>
            <a:chOff x="263279" y="4153830"/>
            <a:chExt cx="5059951" cy="646331"/>
          </a:xfrm>
        </p:grpSpPr>
        <p:sp>
          <p:nvSpPr>
            <p:cNvPr id="19" name="Google Shape;11059;p72"/>
            <p:cNvSpPr/>
            <p:nvPr/>
          </p:nvSpPr>
          <p:spPr>
            <a:xfrm>
              <a:off x="263279" y="4198664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4278" y="4153830"/>
              <a:ext cx="4638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Ремонти дитячих та спортивних майданчиків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2,0 млн грн </a:t>
              </a:r>
            </a:p>
          </p:txBody>
        </p:sp>
      </p:grpSp>
      <p:grpSp>
        <p:nvGrpSpPr>
          <p:cNvPr id="42" name="Групувати 41"/>
          <p:cNvGrpSpPr/>
          <p:nvPr/>
        </p:nvGrpSpPr>
        <p:grpSpPr>
          <a:xfrm>
            <a:off x="598033" y="4920178"/>
            <a:ext cx="5081557" cy="1200329"/>
            <a:chOff x="252278" y="4904428"/>
            <a:chExt cx="5081557" cy="1200329"/>
          </a:xfrm>
        </p:grpSpPr>
        <p:sp>
          <p:nvSpPr>
            <p:cNvPr id="21" name="Google Shape;11059;p72"/>
            <p:cNvSpPr/>
            <p:nvPr/>
          </p:nvSpPr>
          <p:spPr>
            <a:xfrm>
              <a:off x="252278" y="5153398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885" y="4904428"/>
              <a:ext cx="4627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Утримання територій загального користування, Ліквідація стихійних сміттєзвалищ та борщівника </a:t>
              </a:r>
              <a:r>
                <a:rPr lang="uk-UA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соснівського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2,1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грн </a:t>
              </a:r>
            </a:p>
          </p:txBody>
        </p:sp>
      </p:grpSp>
      <p:grpSp>
        <p:nvGrpSpPr>
          <p:cNvPr id="45" name="Групувати 44"/>
          <p:cNvGrpSpPr/>
          <p:nvPr/>
        </p:nvGrpSpPr>
        <p:grpSpPr>
          <a:xfrm>
            <a:off x="6423508" y="2420266"/>
            <a:ext cx="5240768" cy="646331"/>
            <a:chOff x="6423508" y="2318662"/>
            <a:chExt cx="5240768" cy="646331"/>
          </a:xfrm>
        </p:grpSpPr>
        <p:sp>
          <p:nvSpPr>
            <p:cNvPr id="23" name="Google Shape;11059;p72"/>
            <p:cNvSpPr/>
            <p:nvPr/>
          </p:nvSpPr>
          <p:spPr>
            <a:xfrm>
              <a:off x="6423508" y="2372208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66509" y="2318662"/>
              <a:ext cx="479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Догляд та посадка нових зелених насаджень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2,9 млн грн </a:t>
              </a:r>
            </a:p>
          </p:txBody>
        </p:sp>
      </p:grpSp>
      <p:grpSp>
        <p:nvGrpSpPr>
          <p:cNvPr id="43" name="Групувати 42"/>
          <p:cNvGrpSpPr/>
          <p:nvPr/>
        </p:nvGrpSpPr>
        <p:grpSpPr>
          <a:xfrm>
            <a:off x="598033" y="6101554"/>
            <a:ext cx="5122333" cy="646331"/>
            <a:chOff x="252278" y="6085804"/>
            <a:chExt cx="5122333" cy="646331"/>
          </a:xfrm>
        </p:grpSpPr>
        <p:sp>
          <p:nvSpPr>
            <p:cNvPr id="25" name="Google Shape;11059;p72"/>
            <p:cNvSpPr/>
            <p:nvPr/>
          </p:nvSpPr>
          <p:spPr>
            <a:xfrm>
              <a:off x="252278" y="6156135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660" y="6085804"/>
              <a:ext cx="4627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Будівництво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парку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«Молодіжний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по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вул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С.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Бандери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2,0 млн грн</a:t>
              </a:r>
              <a:endPara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/>
          <p:cNvGrpSpPr/>
          <p:nvPr/>
        </p:nvGrpSpPr>
        <p:grpSpPr>
          <a:xfrm>
            <a:off x="6418025" y="3292169"/>
            <a:ext cx="5284739" cy="576000"/>
            <a:chOff x="6418025" y="3139763"/>
            <a:chExt cx="5284739" cy="576000"/>
          </a:xfrm>
        </p:grpSpPr>
        <p:sp>
          <p:nvSpPr>
            <p:cNvPr id="27" name="Google Shape;11059;p72"/>
            <p:cNvSpPr/>
            <p:nvPr/>
          </p:nvSpPr>
          <p:spPr>
            <a:xfrm>
              <a:off x="6418025" y="3139763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1026" y="3238912"/>
              <a:ext cx="4841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Реконструкція</a:t>
              </a:r>
              <a:r>
                <a:rPr lang="ru-RU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парку </a:t>
              </a:r>
              <a:r>
                <a:rPr lang="ru-RU" spc="-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ім</a:t>
              </a:r>
              <a:r>
                <a:rPr lang="ru-RU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М. </a:t>
              </a:r>
              <a:r>
                <a:rPr lang="uk-UA" spc="-3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Чекмана</a:t>
              </a:r>
              <a:r>
                <a:rPr lang="ru-RU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k-UA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,0 млн грн</a:t>
              </a:r>
            </a:p>
          </p:txBody>
        </p:sp>
      </p:grpSp>
      <p:grpSp>
        <p:nvGrpSpPr>
          <p:cNvPr id="47" name="Групувати 46"/>
          <p:cNvGrpSpPr/>
          <p:nvPr/>
        </p:nvGrpSpPr>
        <p:grpSpPr>
          <a:xfrm>
            <a:off x="6407024" y="3931665"/>
            <a:ext cx="5240768" cy="1200329"/>
            <a:chOff x="6407024" y="3779259"/>
            <a:chExt cx="5240768" cy="1200329"/>
          </a:xfrm>
        </p:grpSpPr>
        <p:sp>
          <p:nvSpPr>
            <p:cNvPr id="29" name="Google Shape;11059;p72"/>
            <p:cNvSpPr/>
            <p:nvPr/>
          </p:nvSpPr>
          <p:spPr>
            <a:xfrm>
              <a:off x="6407024" y="4032863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2995" y="3779259"/>
              <a:ext cx="4764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дитячих майданчиків, пішохідних доріжок, розчищення та відновлення берегів штучних водойм на території парку ім. М. </a:t>
              </a:r>
              <a:r>
                <a:rPr lang="uk-UA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Чекмана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2,9 млн грн </a:t>
              </a:r>
            </a:p>
          </p:txBody>
        </p:sp>
      </p:grpSp>
      <p:grpSp>
        <p:nvGrpSpPr>
          <p:cNvPr id="48" name="Групувати 47"/>
          <p:cNvGrpSpPr/>
          <p:nvPr/>
        </p:nvGrpSpPr>
        <p:grpSpPr>
          <a:xfrm>
            <a:off x="6418025" y="5131168"/>
            <a:ext cx="5229767" cy="646331"/>
            <a:chOff x="6418025" y="5131168"/>
            <a:chExt cx="5229767" cy="646331"/>
          </a:xfrm>
        </p:grpSpPr>
        <p:sp>
          <p:nvSpPr>
            <p:cNvPr id="31" name="Google Shape;11059;p72"/>
            <p:cNvSpPr/>
            <p:nvPr/>
          </p:nvSpPr>
          <p:spPr>
            <a:xfrm>
              <a:off x="6418025" y="5172963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82995" y="5131168"/>
              <a:ext cx="4764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Ремонт та встановлення контейнерних майданчиків для вивезення сміття  </a:t>
              </a:r>
              <a:r>
                <a:rPr lang="uk-UA" b="1" spc="-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1,7 млн грн</a:t>
              </a: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6418025" y="1613019"/>
            <a:ext cx="5229767" cy="646331"/>
            <a:chOff x="6418025" y="1613019"/>
            <a:chExt cx="5229767" cy="646331"/>
          </a:xfrm>
        </p:grpSpPr>
        <p:sp>
          <p:nvSpPr>
            <p:cNvPr id="33" name="Google Shape;11059;p72"/>
            <p:cNvSpPr/>
            <p:nvPr/>
          </p:nvSpPr>
          <p:spPr>
            <a:xfrm>
              <a:off x="6418025" y="1619926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0025" y="1613019"/>
              <a:ext cx="479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Розчистка водовідвідних каналів та утримання дренажних насосних станцій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0,6 млн грн</a:t>
              </a:r>
            </a:p>
          </p:txBody>
        </p:sp>
      </p:grpSp>
      <p:grpSp>
        <p:nvGrpSpPr>
          <p:cNvPr id="49" name="Групувати 48"/>
          <p:cNvGrpSpPr/>
          <p:nvPr/>
        </p:nvGrpSpPr>
        <p:grpSpPr>
          <a:xfrm>
            <a:off x="6418025" y="6032638"/>
            <a:ext cx="5262737" cy="646331"/>
            <a:chOff x="6418025" y="6032638"/>
            <a:chExt cx="5262737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6839024" y="6032638"/>
              <a:ext cx="4841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0"/>
                </a:spcAft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Капітальний ремонт Майдану Незалежності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 млн грн</a:t>
              </a:r>
            </a:p>
          </p:txBody>
        </p:sp>
        <p:sp>
          <p:nvSpPr>
            <p:cNvPr id="35" name="Google Shape;11059;p72"/>
            <p:cNvSpPr/>
            <p:nvPr/>
          </p:nvSpPr>
          <p:spPr>
            <a:xfrm>
              <a:off x="6418025" y="6085804"/>
              <a:ext cx="432000" cy="576000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390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/>
          <p:cNvGrpSpPr/>
          <p:nvPr/>
        </p:nvGrpSpPr>
        <p:grpSpPr>
          <a:xfrm>
            <a:off x="150223" y="0"/>
            <a:ext cx="11891553" cy="1244326"/>
            <a:chOff x="-1" y="1817771"/>
            <a:chExt cx="11891553" cy="1244326"/>
          </a:xfrm>
        </p:grpSpPr>
        <p:grpSp>
          <p:nvGrpSpPr>
            <p:cNvPr id="6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0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2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кутник 7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754762" y="2140728"/>
              <a:ext cx="9136790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Будівництво та реконструкція 34,9 млн грн</a:t>
              </a:r>
              <a:endPara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36882"/>
              </p:ext>
            </p:extLst>
          </p:nvPr>
        </p:nvGraphicFramePr>
        <p:xfrm>
          <a:off x="114299" y="1140455"/>
          <a:ext cx="11963402" cy="56640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0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682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об’єкту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Кошторисна вартість будівництва/</a:t>
                      </a:r>
                    </a:p>
                    <a:p>
                      <a:pPr algn="ctr" fontAlgn="ctr"/>
                      <a:r>
                        <a:rPr lang="uk-UA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реконструкції</a:t>
                      </a:r>
                      <a:endParaRPr lang="uk-UA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Освоєно в попередніх періодах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Передбачено</a:t>
                      </a:r>
                      <a:r>
                        <a:rPr lang="uk-UA" sz="12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2022 рік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завершеності об’єкта</a:t>
                      </a:r>
                      <a:r>
                        <a:rPr lang="uk-UA" sz="12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кінець 2022 р.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86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Палацу спорту по вул. Прибузькій, 5/1а (коригування)</a:t>
                      </a:r>
                      <a:endParaRPr lang="uk-UA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448,1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1877"/>
                  </a:ext>
                </a:extLst>
              </a:tr>
              <a:tr h="349499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Нове будівництво зовнішніх мереж газопостачання,</a:t>
                      </a:r>
                      <a:r>
                        <a:rPr lang="uk-UA" sz="14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електропостачання,</a:t>
                      </a:r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водопостачання, водовідведення індустріального парку  "Хмельницький" по  вул. Вінницьке шосе, 18</a:t>
                      </a:r>
                      <a:endParaRPr lang="uk-UA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99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нежитлового приміщення по вул. Заводській, 165 (притулок для тварин)</a:t>
                      </a:r>
                      <a:endParaRPr lang="uk-UA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99"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Реставрація Хмельницького міського будинку культури по               вул. Проскурівській, 43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99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Нове будівництво вулиці від вулиці Степана Бандери до вулиці </a:t>
                      </a:r>
                      <a:r>
                        <a:rPr lang="uk-UA" sz="140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Західно</a:t>
                      </a:r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-Окружна в м. Хмельницькому, в т. ч. виготовлення ПКД</a:t>
                      </a:r>
                      <a:endParaRPr lang="uk-UA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kern="1200" spc="-3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вулиці Мельникова (від вул. </a:t>
                      </a:r>
                      <a:r>
                        <a:rPr lang="uk-UA" sz="1400" u="none" strike="noStrike" kern="1200" spc="-3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Зарічанської до</a:t>
                      </a:r>
                      <a:r>
                        <a:rPr lang="uk-UA" sz="1400" u="none" strike="noStrike" kern="1200" spc="-30" baseline="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u="none" strike="noStrike" kern="1200" spc="-3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вул. Трудової</a:t>
                      </a:r>
                      <a:r>
                        <a:rPr lang="ru-RU" sz="1400" u="none" strike="noStrike" kern="1200" spc="-3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b="0" i="0" u="none" strike="noStrike" kern="1200" spc="-3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72383"/>
                  </a:ext>
                </a:extLst>
              </a:tr>
              <a:tr h="445143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14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спеціалізованого залу боксу на території спортивного комплексу «Поділля» ДЮСШ № 1 по вул. Проскурівській, 81</a:t>
                      </a:r>
                      <a:endParaRPr lang="uk-UA" sz="14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75809"/>
                  </a:ext>
                </a:extLst>
              </a:tr>
              <a:tr h="33122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strike="noStrike" kern="12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Реконструкція  вбудовано-прибудованої аптеки під адміністративне приміщення управління адміністративних послуг</a:t>
                      </a:r>
                      <a:r>
                        <a:rPr lang="uk-UA" sz="1400" u="none" strike="noStrike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u="none" strike="noStrike" kern="12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вул. Кам’янецькій, 38</a:t>
                      </a:r>
                      <a:endParaRPr lang="uk-UA" sz="1400" b="0" i="0" u="none" strike="noStrike" kern="1200" spc="-4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71451"/>
                  </a:ext>
                </a:extLst>
              </a:tr>
              <a:tr h="50053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артезіанської свердловини, водонапірної башти та водогону в с. </a:t>
                      </a:r>
                      <a:r>
                        <a:rPr lang="uk-UA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Малашівці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00660"/>
                  </a:ext>
                </a:extLst>
              </a:tr>
              <a:tr h="388623">
                <a:tc>
                  <a:txBody>
                    <a:bodyPr/>
                    <a:lstStyle/>
                    <a:p>
                      <a:pPr algn="just"/>
                      <a:r>
                        <a:rPr lang="uk-UA" sz="1400" spc="-3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 закладів дошкільної та загальної середньої освіти на  вул. Січових стрільців, 8-А в м. Хмельницькому, в т. ч. виготовлення ПКД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uk-UA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uk-UA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463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9670" y="2845087"/>
            <a:ext cx="8172660" cy="92499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17533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/>
          <p:cNvGrpSpPr/>
          <p:nvPr/>
        </p:nvGrpSpPr>
        <p:grpSpPr>
          <a:xfrm>
            <a:off x="363373" y="1437017"/>
            <a:ext cx="11436178" cy="5112096"/>
            <a:chOff x="487198" y="1214565"/>
            <a:chExt cx="11436178" cy="5112096"/>
          </a:xfrm>
        </p:grpSpPr>
        <p:grpSp>
          <p:nvGrpSpPr>
            <p:cNvPr id="19" name="Групувати 18"/>
            <p:cNvGrpSpPr/>
            <p:nvPr/>
          </p:nvGrpSpPr>
          <p:grpSpPr>
            <a:xfrm>
              <a:off x="487198" y="1214565"/>
              <a:ext cx="11436178" cy="5112096"/>
              <a:chOff x="3090153" y="2267461"/>
              <a:chExt cx="8915704" cy="4464867"/>
            </a:xfrm>
          </p:grpSpPr>
          <p:graphicFrame>
            <p:nvGraphicFramePr>
              <p:cNvPr id="21" name="Діаграма 20"/>
              <p:cNvGraphicFramePr/>
              <p:nvPr>
                <p:extLst>
                  <p:ext uri="{D42A27DB-BD31-4B8C-83A1-F6EECF244321}">
                    <p14:modId xmlns:p14="http://schemas.microsoft.com/office/powerpoint/2010/main" val="3319485149"/>
                  </p:ext>
                </p:extLst>
              </p:nvPr>
            </p:nvGraphicFramePr>
            <p:xfrm>
              <a:off x="3090153" y="2267461"/>
              <a:ext cx="8915704" cy="44648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4416368" y="3302908"/>
                <a:ext cx="975023" cy="6182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+550 грн </a:t>
                </a:r>
              </a:p>
              <a:p>
                <a:pPr algn="ctr"/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3,2%)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515610" y="5144806"/>
                <a:ext cx="1025012" cy="61826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181 </a:t>
                </a:r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грн </a:t>
                </a:r>
              </a:p>
              <a:p>
                <a:pPr algn="ctr"/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(9,4%)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92617" y="2993777"/>
                <a:ext cx="1124989" cy="6182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+ 1277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грн </a:t>
                </a:r>
              </a:p>
              <a:p>
                <a:pPr algn="ctr"/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(27,0%)</a:t>
                </a:r>
              </a:p>
            </p:txBody>
          </p:sp>
          <p:sp>
            <p:nvSpPr>
              <p:cNvPr id="26" name="TextBox 4"/>
              <p:cNvSpPr txBox="1"/>
              <p:nvPr/>
            </p:nvSpPr>
            <p:spPr>
              <a:xfrm>
                <a:off x="7227306" y="2572668"/>
                <a:ext cx="975023" cy="6182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грн </a:t>
                </a:r>
              </a:p>
              <a:p>
                <a:pPr algn="ctr"/>
                <a:r>
                  <a:rPr lang="uk-UA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(8,3%)</a:t>
                </a:r>
                <a:endPara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463837" y="1399158"/>
              <a:ext cx="1250663" cy="7078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+200 грн </a:t>
              </a:r>
            </a:p>
            <a:p>
              <a:pPr algn="ctr"/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(3,1%)</a:t>
              </a: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148047" y="115656"/>
            <a:ext cx="11198102" cy="1428919"/>
            <a:chOff x="-1" y="1817771"/>
            <a:chExt cx="11198102" cy="1428919"/>
          </a:xfrm>
        </p:grpSpPr>
        <p:grpSp>
          <p:nvGrpSpPr>
            <p:cNvPr id="17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29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31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5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кутник 26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2423259" y="2002319"/>
              <a:ext cx="8774842" cy="124437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Соціальні параметри бюджету 20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року:</a:t>
              </a:r>
            </a:p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Заробітна плата та посадовий оклад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56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4209654913"/>
              </p:ext>
            </p:extLst>
          </p:nvPr>
        </p:nvGraphicFramePr>
        <p:xfrm>
          <a:off x="-221660" y="1594096"/>
          <a:ext cx="6441608" cy="54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3326085724"/>
              </p:ext>
            </p:extLst>
          </p:nvPr>
        </p:nvGraphicFramePr>
        <p:xfrm>
          <a:off x="5960533" y="1820333"/>
          <a:ext cx="6525635" cy="556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одвійна стрілка вліво/вправо 8"/>
          <p:cNvSpPr/>
          <p:nvPr/>
        </p:nvSpPr>
        <p:spPr>
          <a:xfrm>
            <a:off x="4633482" y="1735794"/>
            <a:ext cx="3276600" cy="261257"/>
          </a:xfrm>
          <a:prstGeom prst="leftRightArrow">
            <a:avLst>
              <a:gd name="adj1" fmla="val 50000"/>
              <a:gd name="adj2" fmla="val 9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846553" y="1335684"/>
            <a:ext cx="28504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+212,9 млн грн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(+6,2%)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7848" y="5982974"/>
            <a:ext cx="282962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-146,2 млн грн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(-16,7%)</a:t>
            </a:r>
          </a:p>
        </p:txBody>
      </p:sp>
      <p:sp>
        <p:nvSpPr>
          <p:cNvPr id="13" name="Вигнута донизу стрілка 12"/>
          <p:cNvSpPr/>
          <p:nvPr/>
        </p:nvSpPr>
        <p:spPr>
          <a:xfrm>
            <a:off x="3994903" y="5871029"/>
            <a:ext cx="5980089" cy="624000"/>
          </a:xfrm>
          <a:prstGeom prst="curvedUpArrow">
            <a:avLst>
              <a:gd name="adj1" fmla="val 20902"/>
              <a:gd name="adj2" fmla="val 68865"/>
              <a:gd name="adj3" fmla="val 417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Вигнута догори стрілка 3"/>
          <p:cNvSpPr/>
          <p:nvPr/>
        </p:nvSpPr>
        <p:spPr>
          <a:xfrm>
            <a:off x="2775016" y="2705494"/>
            <a:ext cx="5794163" cy="729205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5451" y="2716153"/>
            <a:ext cx="190949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+359,1 млн грн</a:t>
            </a:r>
          </a:p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(+14,0%)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48047" y="115656"/>
            <a:ext cx="11647978" cy="1244326"/>
            <a:chOff x="-1" y="1817771"/>
            <a:chExt cx="11647978" cy="1244326"/>
          </a:xfrm>
        </p:grpSpPr>
        <p:grpSp>
          <p:nvGrpSpPr>
            <p:cNvPr id="18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24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26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9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кутник 19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2468854" y="2149376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Динаміка доходів бюджету в 202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-202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k-UA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60910"/>
              </p:ext>
            </p:extLst>
          </p:nvPr>
        </p:nvGraphicFramePr>
        <p:xfrm>
          <a:off x="179614" y="1699145"/>
          <a:ext cx="11832773" cy="48828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50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Джерела доходів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Уточнений</a:t>
                      </a:r>
                      <a:r>
                        <a:rPr lang="uk-UA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Абсолютне</a:t>
                      </a:r>
                      <a:r>
                        <a:rPr lang="uk-UA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відхилення 2022/2021 рр.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</a:t>
                      </a:r>
                      <a:r>
                        <a:rPr lang="uk-UA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росту, %</a:t>
                      </a:r>
                      <a:endParaRPr lang="uk-UA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algn="l"/>
                      <a:r>
                        <a:rPr lang="uk-UA" sz="18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r>
                        <a:rPr lang="uk-UA" sz="1800" b="1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власних доходів, з них:</a:t>
                      </a:r>
                      <a:endParaRPr lang="uk-UA" sz="18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b="1" u="sng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923,8</a:t>
                      </a:r>
                      <a:endParaRPr lang="uk-UA" sz="18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з доходів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фізичних осіб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</a:t>
                      </a:r>
                      <a:r>
                        <a:rPr lang="uk-UA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податок</a:t>
                      </a:r>
                      <a:endParaRPr lang="uk-UA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землю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 податок з пальним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85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нерухомість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179,5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надання адміністративних послуг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Власні надходження бюджетних установ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159,5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10">
                <a:tc>
                  <a:txBody>
                    <a:bodyPr/>
                    <a:lstStyle/>
                    <a:p>
                      <a:pPr algn="l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податки і збори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-9,6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84542" y="1329813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грн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148047" y="115656"/>
            <a:ext cx="11704152" cy="1244326"/>
            <a:chOff x="-1" y="1817771"/>
            <a:chExt cx="11704152" cy="1244326"/>
          </a:xfrm>
        </p:grpSpPr>
        <p:grpSp>
          <p:nvGrpSpPr>
            <p:cNvPr id="8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2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4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кутник 9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2274799" y="2208457"/>
              <a:ext cx="9429352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Динаміка джерел власних доходів в 2021-2022 рр.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6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4227448406"/>
              </p:ext>
            </p:extLst>
          </p:nvPr>
        </p:nvGraphicFramePr>
        <p:xfrm>
          <a:off x="905341" y="1125544"/>
          <a:ext cx="12482519" cy="573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увати 8"/>
          <p:cNvGrpSpPr/>
          <p:nvPr/>
        </p:nvGrpSpPr>
        <p:grpSpPr>
          <a:xfrm>
            <a:off x="148047" y="115656"/>
            <a:ext cx="11806769" cy="1244326"/>
            <a:chOff x="-1" y="1817771"/>
            <a:chExt cx="11806769" cy="1244326"/>
          </a:xfrm>
        </p:grpSpPr>
        <p:grpSp>
          <p:nvGrpSpPr>
            <p:cNvPr id="10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6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8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кутник 11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2423259" y="1898515"/>
              <a:ext cx="9383509" cy="109415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Питома вага основних бюджетоутворюючих </a:t>
              </a:r>
            </a:p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джерел в структурі власних доходів 20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7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709835635"/>
              </p:ext>
            </p:extLst>
          </p:nvPr>
        </p:nvGraphicFramePr>
        <p:xfrm>
          <a:off x="146646" y="1119525"/>
          <a:ext cx="11836401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Групувати 7"/>
          <p:cNvGrpSpPr/>
          <p:nvPr/>
        </p:nvGrpSpPr>
        <p:grpSpPr>
          <a:xfrm>
            <a:off x="148047" y="115656"/>
            <a:ext cx="11707056" cy="1244326"/>
            <a:chOff x="-1" y="1817771"/>
            <a:chExt cx="11707056" cy="1244326"/>
          </a:xfrm>
        </p:grpSpPr>
        <p:grpSp>
          <p:nvGrpSpPr>
            <p:cNvPr id="9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15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17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кутник 10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2423259" y="1917723"/>
              <a:ext cx="9283796" cy="108798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Надходження власних доходів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 трансфертів в 2017-202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рр. </a:t>
              </a:r>
              <a:r>
                <a:rPr lang="uk-UA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(млн грн)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31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4158768468"/>
              </p:ext>
            </p:extLst>
          </p:nvPr>
        </p:nvGraphicFramePr>
        <p:xfrm>
          <a:off x="433245" y="1804767"/>
          <a:ext cx="5654006" cy="505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"/>
          <p:cNvGraphicFramePr/>
          <p:nvPr>
            <p:extLst>
              <p:ext uri="{D42A27DB-BD31-4B8C-83A1-F6EECF244321}">
                <p14:modId xmlns:p14="http://schemas.microsoft.com/office/powerpoint/2010/main" val="1701383625"/>
              </p:ext>
            </p:extLst>
          </p:nvPr>
        </p:nvGraphicFramePr>
        <p:xfrm>
          <a:off x="5819277" y="2075010"/>
          <a:ext cx="6291944" cy="537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одвійна стрілка вліво/вправо 8"/>
          <p:cNvSpPr/>
          <p:nvPr/>
        </p:nvSpPr>
        <p:spPr>
          <a:xfrm>
            <a:off x="5512728" y="2009067"/>
            <a:ext cx="3276600" cy="261257"/>
          </a:xfrm>
          <a:prstGeom prst="leftRightArrow">
            <a:avLst>
              <a:gd name="adj1" fmla="val 50000"/>
              <a:gd name="adj2" fmla="val 9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5661686" y="1608957"/>
            <a:ext cx="297870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+405,4 млн грн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(+12,3%)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5" y="2662177"/>
            <a:ext cx="190949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+427,5 млн грн</a:t>
            </a:r>
          </a:p>
          <a:p>
            <a:pPr algn="ctr"/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(+14,9%)</a:t>
            </a:r>
          </a:p>
        </p:txBody>
      </p:sp>
      <p:sp>
        <p:nvSpPr>
          <p:cNvPr id="2" name="Вигнута догори стрілка 1"/>
          <p:cNvSpPr/>
          <p:nvPr/>
        </p:nvSpPr>
        <p:spPr>
          <a:xfrm>
            <a:off x="3319524" y="2612209"/>
            <a:ext cx="4656311" cy="648586"/>
          </a:xfrm>
          <a:prstGeom prst="curvedDownArrow">
            <a:avLst>
              <a:gd name="adj1" fmla="val 25000"/>
              <a:gd name="adj2" fmla="val 50000"/>
              <a:gd name="adj3" fmla="val 397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7840" y="5765356"/>
            <a:ext cx="1741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-40,5 млн грн 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(-11,1%)</a:t>
            </a:r>
          </a:p>
        </p:txBody>
      </p:sp>
      <p:sp>
        <p:nvSpPr>
          <p:cNvPr id="3" name="Вигнута донизу стрілка 2"/>
          <p:cNvSpPr/>
          <p:nvPr/>
        </p:nvSpPr>
        <p:spPr>
          <a:xfrm>
            <a:off x="4063664" y="5390939"/>
            <a:ext cx="5463526" cy="374417"/>
          </a:xfrm>
          <a:prstGeom prst="curvedUpArrow">
            <a:avLst>
              <a:gd name="adj1" fmla="val 20902"/>
              <a:gd name="adj2" fmla="val 87621"/>
              <a:gd name="adj3" fmla="val 417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148047" y="115656"/>
            <a:ext cx="11647978" cy="1244326"/>
            <a:chOff x="-1" y="1817771"/>
            <a:chExt cx="11647978" cy="1244326"/>
          </a:xfrm>
        </p:grpSpPr>
        <p:grpSp>
          <p:nvGrpSpPr>
            <p:cNvPr id="18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24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26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9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кутник 19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2468854" y="2149376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Динаміка видатків бюджету за 2021-2022 рр.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8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Групувати 169"/>
          <p:cNvGrpSpPr/>
          <p:nvPr/>
        </p:nvGrpSpPr>
        <p:grpSpPr>
          <a:xfrm>
            <a:off x="330621" y="1588815"/>
            <a:ext cx="2479773" cy="1200329"/>
            <a:chOff x="616392" y="1616261"/>
            <a:chExt cx="2479773" cy="1200329"/>
          </a:xfrm>
        </p:grpSpPr>
        <p:sp>
          <p:nvSpPr>
            <p:cNvPr id="44" name="TextBox 43"/>
            <p:cNvSpPr txBox="1"/>
            <p:nvPr/>
          </p:nvSpPr>
          <p:spPr>
            <a:xfrm>
              <a:off x="1471338" y="1616261"/>
              <a:ext cx="1624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Департамент освіти та науки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2 098 млн грн</a:t>
              </a:r>
            </a:p>
          </p:txBody>
        </p:sp>
        <p:grpSp>
          <p:nvGrpSpPr>
            <p:cNvPr id="60" name="Google Shape;11070;p72"/>
            <p:cNvGrpSpPr/>
            <p:nvPr/>
          </p:nvGrpSpPr>
          <p:grpSpPr>
            <a:xfrm>
              <a:off x="616392" y="1718988"/>
              <a:ext cx="936000" cy="1008000"/>
              <a:chOff x="-37804925" y="3953450"/>
              <a:chExt cx="315075" cy="318225"/>
            </a:xfrm>
          </p:grpSpPr>
          <p:sp>
            <p:nvSpPr>
              <p:cNvPr id="61" name="Google Shape;11071;p72"/>
              <p:cNvSpPr/>
              <p:nvPr/>
            </p:nvSpPr>
            <p:spPr>
              <a:xfrm>
                <a:off x="-37614300" y="3955025"/>
                <a:ext cx="1244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448" extrusionOk="0">
                    <a:moveTo>
                      <a:pt x="2489" y="820"/>
                    </a:moveTo>
                    <a:cubicBezTo>
                      <a:pt x="3403" y="820"/>
                      <a:pt x="4127" y="1576"/>
                      <a:pt x="4127" y="2490"/>
                    </a:cubicBezTo>
                    <a:cubicBezTo>
                      <a:pt x="4127" y="3372"/>
                      <a:pt x="3403" y="4128"/>
                      <a:pt x="2489" y="4128"/>
                    </a:cubicBezTo>
                    <a:cubicBezTo>
                      <a:pt x="1575" y="4128"/>
                      <a:pt x="819" y="3372"/>
                      <a:pt x="819" y="2490"/>
                    </a:cubicBezTo>
                    <a:cubicBezTo>
                      <a:pt x="819" y="1576"/>
                      <a:pt x="1575" y="820"/>
                      <a:pt x="2489" y="820"/>
                    </a:cubicBezTo>
                    <a:close/>
                    <a:moveTo>
                      <a:pt x="2489" y="1"/>
                    </a:moveTo>
                    <a:cubicBezTo>
                      <a:pt x="1103" y="1"/>
                      <a:pt x="0" y="1104"/>
                      <a:pt x="0" y="2490"/>
                    </a:cubicBezTo>
                    <a:cubicBezTo>
                      <a:pt x="0" y="3214"/>
                      <a:pt x="315" y="3845"/>
                      <a:pt x="819" y="4317"/>
                    </a:cubicBezTo>
                    <a:lnTo>
                      <a:pt x="819" y="7058"/>
                    </a:lnTo>
                    <a:cubicBezTo>
                      <a:pt x="819" y="7287"/>
                      <a:pt x="1012" y="7448"/>
                      <a:pt x="1225" y="7448"/>
                    </a:cubicBezTo>
                    <a:cubicBezTo>
                      <a:pt x="1334" y="7448"/>
                      <a:pt x="1448" y="7406"/>
                      <a:pt x="1544" y="7310"/>
                    </a:cubicBezTo>
                    <a:lnTo>
                      <a:pt x="2489" y="6365"/>
                    </a:lnTo>
                    <a:lnTo>
                      <a:pt x="3434" y="7310"/>
                    </a:lnTo>
                    <a:cubicBezTo>
                      <a:pt x="3530" y="7406"/>
                      <a:pt x="3640" y="7448"/>
                      <a:pt x="3744" y="7448"/>
                    </a:cubicBezTo>
                    <a:cubicBezTo>
                      <a:pt x="3948" y="7448"/>
                      <a:pt x="4127" y="7287"/>
                      <a:pt x="4127" y="7058"/>
                    </a:cubicBezTo>
                    <a:lnTo>
                      <a:pt x="4127" y="4317"/>
                    </a:lnTo>
                    <a:cubicBezTo>
                      <a:pt x="4663" y="3845"/>
                      <a:pt x="4978" y="3214"/>
                      <a:pt x="4978" y="2490"/>
                    </a:cubicBezTo>
                    <a:cubicBezTo>
                      <a:pt x="4978" y="1104"/>
                      <a:pt x="3875" y="1"/>
                      <a:pt x="2489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072;p72"/>
              <p:cNvSpPr/>
              <p:nvPr/>
            </p:nvSpPr>
            <p:spPr>
              <a:xfrm>
                <a:off x="-37761600" y="4230700"/>
                <a:ext cx="2701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1639" extrusionOk="0">
                    <a:moveTo>
                      <a:pt x="1450" y="1"/>
                    </a:moveTo>
                    <a:cubicBezTo>
                      <a:pt x="1292" y="788"/>
                      <a:pt x="662" y="1387"/>
                      <a:pt x="1" y="1639"/>
                    </a:cubicBezTo>
                    <a:lnTo>
                      <a:pt x="8822" y="1639"/>
                    </a:lnTo>
                    <a:cubicBezTo>
                      <a:pt x="9799" y="1639"/>
                      <a:pt x="10649" y="946"/>
                      <a:pt x="1080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073;p72"/>
              <p:cNvSpPr/>
              <p:nvPr/>
            </p:nvSpPr>
            <p:spPr>
              <a:xfrm>
                <a:off x="-37804925" y="3953450"/>
                <a:ext cx="274125" cy="2956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11827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11"/>
                    </a:cubicBezTo>
                    <a:lnTo>
                      <a:pt x="1" y="10618"/>
                    </a:lnTo>
                    <a:cubicBezTo>
                      <a:pt x="1" y="11280"/>
                      <a:pt x="537" y="11815"/>
                      <a:pt x="1198" y="11815"/>
                    </a:cubicBezTo>
                    <a:cubicBezTo>
                      <a:pt x="1247" y="11823"/>
                      <a:pt x="1295" y="11826"/>
                      <a:pt x="1342" y="11826"/>
                    </a:cubicBezTo>
                    <a:cubicBezTo>
                      <a:pt x="1912" y="11826"/>
                      <a:pt x="2395" y="11318"/>
                      <a:pt x="2395" y="10650"/>
                    </a:cubicBezTo>
                    <a:cubicBezTo>
                      <a:pt x="2395" y="10398"/>
                      <a:pt x="2584" y="10272"/>
                      <a:pt x="2836" y="10272"/>
                    </a:cubicBezTo>
                    <a:lnTo>
                      <a:pt x="10965" y="10272"/>
                    </a:lnTo>
                    <a:lnTo>
                      <a:pt x="10965" y="8255"/>
                    </a:lnTo>
                    <a:cubicBezTo>
                      <a:pt x="10807" y="8161"/>
                      <a:pt x="10650" y="8098"/>
                      <a:pt x="10492" y="7972"/>
                    </a:cubicBezTo>
                    <a:lnTo>
                      <a:pt x="10146" y="7625"/>
                    </a:lnTo>
                    <a:lnTo>
                      <a:pt x="9799" y="7972"/>
                    </a:lnTo>
                    <a:cubicBezTo>
                      <a:pt x="9547" y="8224"/>
                      <a:pt x="9232" y="8318"/>
                      <a:pt x="8917" y="8318"/>
                    </a:cubicBezTo>
                    <a:cubicBezTo>
                      <a:pt x="8255" y="8318"/>
                      <a:pt x="7720" y="7783"/>
                      <a:pt x="7720" y="7058"/>
                    </a:cubicBezTo>
                    <a:lnTo>
                      <a:pt x="7720" y="4664"/>
                    </a:lnTo>
                    <a:cubicBezTo>
                      <a:pt x="7184" y="4065"/>
                      <a:pt x="6869" y="3309"/>
                      <a:pt x="6869" y="2490"/>
                    </a:cubicBezTo>
                    <a:cubicBezTo>
                      <a:pt x="6869" y="1513"/>
                      <a:pt x="7310" y="600"/>
                      <a:pt x="8035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Групувати 170"/>
          <p:cNvGrpSpPr/>
          <p:nvPr/>
        </p:nvGrpSpPr>
        <p:grpSpPr>
          <a:xfrm>
            <a:off x="3133334" y="1594082"/>
            <a:ext cx="3061517" cy="1200329"/>
            <a:chOff x="3787396" y="1620964"/>
            <a:chExt cx="3061517" cy="1200329"/>
          </a:xfrm>
        </p:grpSpPr>
        <p:sp>
          <p:nvSpPr>
            <p:cNvPr id="46" name="Прямокутник 45"/>
            <p:cNvSpPr/>
            <p:nvPr/>
          </p:nvSpPr>
          <p:spPr>
            <a:xfrm>
              <a:off x="4683264" y="1620964"/>
              <a:ext cx="21656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праці та соціального захисту населення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226 млн грн</a:t>
              </a:r>
            </a:p>
          </p:txBody>
        </p:sp>
        <p:grpSp>
          <p:nvGrpSpPr>
            <p:cNvPr id="69" name="Google Shape;11357;p73"/>
            <p:cNvGrpSpPr/>
            <p:nvPr/>
          </p:nvGrpSpPr>
          <p:grpSpPr>
            <a:xfrm>
              <a:off x="3787396" y="1702690"/>
              <a:ext cx="936000" cy="1008000"/>
              <a:chOff x="-30354000" y="3569100"/>
              <a:chExt cx="292250" cy="292225"/>
            </a:xfrm>
          </p:grpSpPr>
          <p:sp>
            <p:nvSpPr>
              <p:cNvPr id="70" name="Google Shape;11358;p73"/>
              <p:cNvSpPr/>
              <p:nvPr/>
            </p:nvSpPr>
            <p:spPr>
              <a:xfrm>
                <a:off x="-30354000" y="3604550"/>
                <a:ext cx="13787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0240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62"/>
                    </a:cubicBezTo>
                    <a:lnTo>
                      <a:pt x="1" y="4411"/>
                    </a:lnTo>
                    <a:cubicBezTo>
                      <a:pt x="1" y="4632"/>
                      <a:pt x="64" y="4884"/>
                      <a:pt x="190" y="5073"/>
                    </a:cubicBezTo>
                    <a:lnTo>
                      <a:pt x="1639" y="7467"/>
                    </a:lnTo>
                    <a:cubicBezTo>
                      <a:pt x="1891" y="7877"/>
                      <a:pt x="2049" y="8097"/>
                      <a:pt x="2049" y="8538"/>
                    </a:cubicBezTo>
                    <a:lnTo>
                      <a:pt x="2049" y="9861"/>
                    </a:lnTo>
                    <a:cubicBezTo>
                      <a:pt x="2049" y="10082"/>
                      <a:pt x="2206" y="10239"/>
                      <a:pt x="2395" y="10239"/>
                    </a:cubicBezTo>
                    <a:lnTo>
                      <a:pt x="5514" y="10239"/>
                    </a:lnTo>
                    <a:lnTo>
                      <a:pt x="5514" y="6364"/>
                    </a:lnTo>
                    <a:cubicBezTo>
                      <a:pt x="5514" y="5986"/>
                      <a:pt x="5357" y="5671"/>
                      <a:pt x="5168" y="5419"/>
                    </a:cubicBezTo>
                    <a:cubicBezTo>
                      <a:pt x="5167" y="5420"/>
                      <a:pt x="5165" y="5421"/>
                      <a:pt x="5163" y="5421"/>
                    </a:cubicBezTo>
                    <a:cubicBezTo>
                      <a:pt x="5042" y="5421"/>
                      <a:pt x="3214" y="3623"/>
                      <a:pt x="3183" y="3592"/>
                    </a:cubicBezTo>
                    <a:cubicBezTo>
                      <a:pt x="3041" y="3432"/>
                      <a:pt x="2828" y="3332"/>
                      <a:pt x="2613" y="3332"/>
                    </a:cubicBezTo>
                    <a:cubicBezTo>
                      <a:pt x="2448" y="3332"/>
                      <a:pt x="2280" y="3392"/>
                      <a:pt x="2143" y="3529"/>
                    </a:cubicBezTo>
                    <a:cubicBezTo>
                      <a:pt x="1891" y="3812"/>
                      <a:pt x="1923" y="4285"/>
                      <a:pt x="2112" y="4442"/>
                    </a:cubicBezTo>
                    <a:lnTo>
                      <a:pt x="3970" y="6301"/>
                    </a:lnTo>
                    <a:cubicBezTo>
                      <a:pt x="4097" y="6427"/>
                      <a:pt x="4097" y="6648"/>
                      <a:pt x="3970" y="6774"/>
                    </a:cubicBezTo>
                    <a:cubicBezTo>
                      <a:pt x="3907" y="6821"/>
                      <a:pt x="3821" y="6845"/>
                      <a:pt x="3734" y="6845"/>
                    </a:cubicBezTo>
                    <a:cubicBezTo>
                      <a:pt x="3648" y="6845"/>
                      <a:pt x="3561" y="6821"/>
                      <a:pt x="3498" y="6774"/>
                    </a:cubicBezTo>
                    <a:lnTo>
                      <a:pt x="1639" y="4915"/>
                    </a:lnTo>
                    <a:cubicBezTo>
                      <a:pt x="1450" y="4726"/>
                      <a:pt x="1324" y="4442"/>
                      <a:pt x="1324" y="4190"/>
                    </a:cubicBezTo>
                    <a:lnTo>
                      <a:pt x="1324" y="662"/>
                    </a:lnTo>
                    <a:cubicBezTo>
                      <a:pt x="1324" y="252"/>
                      <a:pt x="1009" y="0"/>
                      <a:pt x="662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1359;p73"/>
              <p:cNvSpPr/>
              <p:nvPr/>
            </p:nvSpPr>
            <p:spPr>
              <a:xfrm>
                <a:off x="-30198825" y="3604550"/>
                <a:ext cx="137075" cy="25677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10271" extrusionOk="0">
                    <a:moveTo>
                      <a:pt x="4758" y="0"/>
                    </a:moveTo>
                    <a:cubicBezTo>
                      <a:pt x="4380" y="0"/>
                      <a:pt x="4096" y="315"/>
                      <a:pt x="4096" y="662"/>
                    </a:cubicBezTo>
                    <a:lnTo>
                      <a:pt x="4096" y="4190"/>
                    </a:lnTo>
                    <a:cubicBezTo>
                      <a:pt x="4096" y="4474"/>
                      <a:pt x="3970" y="4758"/>
                      <a:pt x="3781" y="4915"/>
                    </a:cubicBezTo>
                    <a:lnTo>
                      <a:pt x="1922" y="6774"/>
                    </a:lnTo>
                    <a:cubicBezTo>
                      <a:pt x="1875" y="6821"/>
                      <a:pt x="1788" y="6845"/>
                      <a:pt x="1698" y="6845"/>
                    </a:cubicBezTo>
                    <a:cubicBezTo>
                      <a:pt x="1607" y="6845"/>
                      <a:pt x="1513" y="6821"/>
                      <a:pt x="1450" y="6774"/>
                    </a:cubicBezTo>
                    <a:cubicBezTo>
                      <a:pt x="1355" y="6648"/>
                      <a:pt x="1355" y="6427"/>
                      <a:pt x="1450" y="6301"/>
                    </a:cubicBezTo>
                    <a:lnTo>
                      <a:pt x="3308" y="4442"/>
                    </a:lnTo>
                    <a:cubicBezTo>
                      <a:pt x="3497" y="4285"/>
                      <a:pt x="3560" y="3812"/>
                      <a:pt x="3277" y="3529"/>
                    </a:cubicBezTo>
                    <a:cubicBezTo>
                      <a:pt x="3140" y="3392"/>
                      <a:pt x="2972" y="3332"/>
                      <a:pt x="2807" y="3332"/>
                    </a:cubicBezTo>
                    <a:cubicBezTo>
                      <a:pt x="2592" y="3332"/>
                      <a:pt x="2379" y="3432"/>
                      <a:pt x="2237" y="3592"/>
                    </a:cubicBezTo>
                    <a:cubicBezTo>
                      <a:pt x="2237" y="3592"/>
                      <a:pt x="347" y="5419"/>
                      <a:pt x="347" y="5482"/>
                    </a:cubicBezTo>
                    <a:cubicBezTo>
                      <a:pt x="158" y="5671"/>
                      <a:pt x="0" y="6018"/>
                      <a:pt x="0" y="6427"/>
                    </a:cubicBezTo>
                    <a:lnTo>
                      <a:pt x="0" y="8129"/>
                    </a:lnTo>
                    <a:lnTo>
                      <a:pt x="0" y="8412"/>
                    </a:lnTo>
                    <a:lnTo>
                      <a:pt x="0" y="10271"/>
                    </a:lnTo>
                    <a:lnTo>
                      <a:pt x="3088" y="10271"/>
                    </a:lnTo>
                    <a:cubicBezTo>
                      <a:pt x="3277" y="10271"/>
                      <a:pt x="3434" y="10113"/>
                      <a:pt x="3434" y="9924"/>
                    </a:cubicBezTo>
                    <a:lnTo>
                      <a:pt x="3434" y="8570"/>
                    </a:lnTo>
                    <a:cubicBezTo>
                      <a:pt x="3434" y="8129"/>
                      <a:pt x="3623" y="7908"/>
                      <a:pt x="3812" y="7530"/>
                    </a:cubicBezTo>
                    <a:lnTo>
                      <a:pt x="5293" y="5104"/>
                    </a:lnTo>
                    <a:cubicBezTo>
                      <a:pt x="5388" y="4915"/>
                      <a:pt x="5482" y="4663"/>
                      <a:pt x="5482" y="4411"/>
                    </a:cubicBezTo>
                    <a:lnTo>
                      <a:pt x="5482" y="662"/>
                    </a:lnTo>
                    <a:cubicBezTo>
                      <a:pt x="5451" y="284"/>
                      <a:pt x="5136" y="0"/>
                      <a:pt x="4758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1360;p73"/>
              <p:cNvSpPr/>
              <p:nvPr/>
            </p:nvSpPr>
            <p:spPr>
              <a:xfrm>
                <a:off x="-30139750" y="3636850"/>
                <a:ext cx="260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513" extrusionOk="0">
                    <a:moveTo>
                      <a:pt x="504" y="0"/>
                    </a:moveTo>
                    <a:cubicBezTo>
                      <a:pt x="252" y="32"/>
                      <a:pt x="0" y="284"/>
                      <a:pt x="0" y="567"/>
                    </a:cubicBezTo>
                    <a:lnTo>
                      <a:pt x="0" y="1418"/>
                    </a:lnTo>
                    <a:cubicBezTo>
                      <a:pt x="126" y="1386"/>
                      <a:pt x="252" y="1355"/>
                      <a:pt x="410" y="1355"/>
                    </a:cubicBezTo>
                    <a:cubicBezTo>
                      <a:pt x="630" y="1355"/>
                      <a:pt x="819" y="1386"/>
                      <a:pt x="1040" y="1512"/>
                    </a:cubicBezTo>
                    <a:lnTo>
                      <a:pt x="1040" y="504"/>
                    </a:lnTo>
                    <a:cubicBezTo>
                      <a:pt x="1040" y="252"/>
                      <a:pt x="788" y="0"/>
                      <a:pt x="50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1361;p73"/>
              <p:cNvSpPr/>
              <p:nvPr/>
            </p:nvSpPr>
            <p:spPr>
              <a:xfrm>
                <a:off x="-30302800" y="3638950"/>
                <a:ext cx="252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60" extrusionOk="0">
                    <a:moveTo>
                      <a:pt x="418" y="1"/>
                    </a:moveTo>
                    <a:cubicBezTo>
                      <a:pt x="177" y="1"/>
                      <a:pt x="1" y="229"/>
                      <a:pt x="1" y="483"/>
                    </a:cubicBezTo>
                    <a:lnTo>
                      <a:pt x="1" y="1460"/>
                    </a:lnTo>
                    <a:cubicBezTo>
                      <a:pt x="190" y="1334"/>
                      <a:pt x="379" y="1302"/>
                      <a:pt x="631" y="1302"/>
                    </a:cubicBezTo>
                    <a:cubicBezTo>
                      <a:pt x="725" y="1302"/>
                      <a:pt x="883" y="1334"/>
                      <a:pt x="1009" y="1365"/>
                    </a:cubicBezTo>
                    <a:lnTo>
                      <a:pt x="1009" y="515"/>
                    </a:lnTo>
                    <a:cubicBezTo>
                      <a:pt x="1009" y="231"/>
                      <a:pt x="788" y="11"/>
                      <a:pt x="505" y="11"/>
                    </a:cubicBezTo>
                    <a:cubicBezTo>
                      <a:pt x="475" y="4"/>
                      <a:pt x="446" y="1"/>
                      <a:pt x="418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1362;p73"/>
              <p:cNvSpPr/>
              <p:nvPr/>
            </p:nvSpPr>
            <p:spPr>
              <a:xfrm>
                <a:off x="-30242925" y="3569100"/>
                <a:ext cx="685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42" extrusionOk="0">
                    <a:moveTo>
                      <a:pt x="1386" y="1"/>
                    </a:moveTo>
                    <a:cubicBezTo>
                      <a:pt x="630" y="1"/>
                      <a:pt x="0" y="631"/>
                      <a:pt x="0" y="1387"/>
                    </a:cubicBezTo>
                    <a:cubicBezTo>
                      <a:pt x="0" y="2174"/>
                      <a:pt x="630" y="2742"/>
                      <a:pt x="1386" y="2742"/>
                    </a:cubicBezTo>
                    <a:cubicBezTo>
                      <a:pt x="2111" y="2742"/>
                      <a:pt x="2741" y="2111"/>
                      <a:pt x="2741" y="1387"/>
                    </a:cubicBezTo>
                    <a:cubicBezTo>
                      <a:pt x="2741" y="631"/>
                      <a:pt x="2111" y="1"/>
                      <a:pt x="1386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363;p73"/>
              <p:cNvSpPr/>
              <p:nvPr/>
            </p:nvSpPr>
            <p:spPr>
              <a:xfrm>
                <a:off x="-30262625" y="3654950"/>
                <a:ext cx="107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742" extrusionOk="0">
                    <a:moveTo>
                      <a:pt x="2174" y="1"/>
                    </a:moveTo>
                    <a:cubicBezTo>
                      <a:pt x="1292" y="1"/>
                      <a:pt x="505" y="379"/>
                      <a:pt x="0" y="1040"/>
                    </a:cubicBezTo>
                    <a:lnTo>
                      <a:pt x="32" y="1103"/>
                    </a:lnTo>
                    <a:cubicBezTo>
                      <a:pt x="946" y="1985"/>
                      <a:pt x="1450" y="2458"/>
                      <a:pt x="1702" y="2742"/>
                    </a:cubicBezTo>
                    <a:lnTo>
                      <a:pt x="2647" y="2742"/>
                    </a:lnTo>
                    <a:lnTo>
                      <a:pt x="4254" y="1135"/>
                    </a:lnTo>
                    <a:lnTo>
                      <a:pt x="4317" y="1040"/>
                    </a:lnTo>
                    <a:cubicBezTo>
                      <a:pt x="3813" y="410"/>
                      <a:pt x="3025" y="1"/>
                      <a:pt x="2174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Групувати 173"/>
          <p:cNvGrpSpPr/>
          <p:nvPr/>
        </p:nvGrpSpPr>
        <p:grpSpPr>
          <a:xfrm>
            <a:off x="6704610" y="1603417"/>
            <a:ext cx="2420168" cy="1200329"/>
            <a:chOff x="6372068" y="1600929"/>
            <a:chExt cx="2420168" cy="1200329"/>
          </a:xfrm>
        </p:grpSpPr>
        <p:sp>
          <p:nvSpPr>
            <p:cNvPr id="50" name="Прямокутник 49"/>
            <p:cNvSpPr/>
            <p:nvPr/>
          </p:nvSpPr>
          <p:spPr>
            <a:xfrm>
              <a:off x="7322385" y="1600929"/>
              <a:ext cx="14698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охорони здоров’я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94 млн грн</a:t>
              </a:r>
            </a:p>
          </p:txBody>
        </p:sp>
        <p:grpSp>
          <p:nvGrpSpPr>
            <p:cNvPr id="76" name="Google Shape;11692;p74"/>
            <p:cNvGrpSpPr/>
            <p:nvPr/>
          </p:nvGrpSpPr>
          <p:grpSpPr>
            <a:xfrm>
              <a:off x="6372068" y="1670896"/>
              <a:ext cx="1095542" cy="1114205"/>
              <a:chOff x="-28462125" y="3199700"/>
              <a:chExt cx="298550" cy="259150"/>
            </a:xfrm>
          </p:grpSpPr>
          <p:sp>
            <p:nvSpPr>
              <p:cNvPr id="77" name="Google Shape;11693;p74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694;p74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1695;p74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" name="Групувати 172"/>
          <p:cNvGrpSpPr/>
          <p:nvPr/>
        </p:nvGrpSpPr>
        <p:grpSpPr>
          <a:xfrm>
            <a:off x="9577981" y="1584772"/>
            <a:ext cx="2367109" cy="1200329"/>
            <a:chOff x="620161" y="3237736"/>
            <a:chExt cx="2367109" cy="1200329"/>
          </a:xfrm>
        </p:grpSpPr>
        <p:sp>
          <p:nvSpPr>
            <p:cNvPr id="47" name="Прямокутник 46"/>
            <p:cNvSpPr/>
            <p:nvPr/>
          </p:nvSpPr>
          <p:spPr>
            <a:xfrm>
              <a:off x="1498024" y="3237736"/>
              <a:ext cx="14892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культури та туризму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 млн грн</a:t>
              </a:r>
            </a:p>
          </p:txBody>
        </p:sp>
        <p:grpSp>
          <p:nvGrpSpPr>
            <p:cNvPr id="131" name="Google Shape;12542;p76"/>
            <p:cNvGrpSpPr/>
            <p:nvPr/>
          </p:nvGrpSpPr>
          <p:grpSpPr>
            <a:xfrm>
              <a:off x="620161" y="3306218"/>
              <a:ext cx="936000" cy="1008000"/>
              <a:chOff x="-12160675" y="4081850"/>
              <a:chExt cx="352100" cy="353650"/>
            </a:xfrm>
          </p:grpSpPr>
          <p:sp>
            <p:nvSpPr>
              <p:cNvPr id="132" name="Google Shape;12543;p76"/>
              <p:cNvSpPr/>
              <p:nvPr/>
            </p:nvSpPr>
            <p:spPr>
              <a:xfrm>
                <a:off x="-12014950" y="4081850"/>
                <a:ext cx="6145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491" extrusionOk="0">
                    <a:moveTo>
                      <a:pt x="1198" y="0"/>
                    </a:moveTo>
                    <a:cubicBezTo>
                      <a:pt x="536" y="0"/>
                      <a:pt x="0" y="599"/>
                      <a:pt x="0" y="1260"/>
                    </a:cubicBezTo>
                    <a:cubicBezTo>
                      <a:pt x="0" y="1922"/>
                      <a:pt x="536" y="2489"/>
                      <a:pt x="1198" y="2489"/>
                    </a:cubicBezTo>
                    <a:cubicBezTo>
                      <a:pt x="1216" y="2490"/>
                      <a:pt x="1235" y="2490"/>
                      <a:pt x="1253" y="2490"/>
                    </a:cubicBezTo>
                    <a:cubicBezTo>
                      <a:pt x="1892" y="2490"/>
                      <a:pt x="2458" y="1965"/>
                      <a:pt x="2458" y="1260"/>
                    </a:cubicBezTo>
                    <a:cubicBezTo>
                      <a:pt x="2458" y="599"/>
                      <a:pt x="1922" y="0"/>
                      <a:pt x="1198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2544;p76"/>
              <p:cNvSpPr/>
              <p:nvPr/>
            </p:nvSpPr>
            <p:spPr>
              <a:xfrm>
                <a:off x="-12077175" y="4352000"/>
                <a:ext cx="18670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3340" extrusionOk="0">
                    <a:moveTo>
                      <a:pt x="1639" y="0"/>
                    </a:moveTo>
                    <a:cubicBezTo>
                      <a:pt x="1166" y="0"/>
                      <a:pt x="820" y="347"/>
                      <a:pt x="820" y="819"/>
                    </a:cubicBezTo>
                    <a:lnTo>
                      <a:pt x="820" y="1670"/>
                    </a:lnTo>
                    <a:cubicBezTo>
                      <a:pt x="347" y="1670"/>
                      <a:pt x="0" y="2048"/>
                      <a:pt x="0" y="2521"/>
                    </a:cubicBezTo>
                    <a:lnTo>
                      <a:pt x="0" y="2899"/>
                    </a:lnTo>
                    <a:cubicBezTo>
                      <a:pt x="0" y="3151"/>
                      <a:pt x="189" y="3340"/>
                      <a:pt x="410" y="3340"/>
                    </a:cubicBezTo>
                    <a:lnTo>
                      <a:pt x="7026" y="3340"/>
                    </a:lnTo>
                    <a:cubicBezTo>
                      <a:pt x="7278" y="3340"/>
                      <a:pt x="7467" y="3151"/>
                      <a:pt x="7467" y="2899"/>
                    </a:cubicBezTo>
                    <a:lnTo>
                      <a:pt x="7467" y="2521"/>
                    </a:lnTo>
                    <a:cubicBezTo>
                      <a:pt x="7467" y="2048"/>
                      <a:pt x="7121" y="1670"/>
                      <a:pt x="6648" y="1670"/>
                    </a:cubicBezTo>
                    <a:lnTo>
                      <a:pt x="6648" y="819"/>
                    </a:lnTo>
                    <a:cubicBezTo>
                      <a:pt x="6616" y="347"/>
                      <a:pt x="6207" y="0"/>
                      <a:pt x="5766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2545;p76"/>
              <p:cNvSpPr/>
              <p:nvPr/>
            </p:nvSpPr>
            <p:spPr>
              <a:xfrm>
                <a:off x="-11911775" y="4186000"/>
                <a:ext cx="1032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57" extrusionOk="0">
                    <a:moveTo>
                      <a:pt x="2060" y="1"/>
                    </a:moveTo>
                    <a:cubicBezTo>
                      <a:pt x="1914" y="1"/>
                      <a:pt x="1765" y="72"/>
                      <a:pt x="1670" y="213"/>
                    </a:cubicBezTo>
                    <a:lnTo>
                      <a:pt x="1198" y="1190"/>
                    </a:lnTo>
                    <a:lnTo>
                      <a:pt x="221" y="1663"/>
                    </a:lnTo>
                    <a:cubicBezTo>
                      <a:pt x="63" y="1757"/>
                      <a:pt x="0" y="1852"/>
                      <a:pt x="0" y="2009"/>
                    </a:cubicBezTo>
                    <a:cubicBezTo>
                      <a:pt x="0" y="2167"/>
                      <a:pt x="63" y="2324"/>
                      <a:pt x="221" y="2356"/>
                    </a:cubicBezTo>
                    <a:lnTo>
                      <a:pt x="1198" y="2828"/>
                    </a:lnTo>
                    <a:lnTo>
                      <a:pt x="1670" y="3836"/>
                    </a:lnTo>
                    <a:cubicBezTo>
                      <a:pt x="1765" y="3994"/>
                      <a:pt x="1891" y="4057"/>
                      <a:pt x="2048" y="4057"/>
                    </a:cubicBezTo>
                    <a:cubicBezTo>
                      <a:pt x="2206" y="4057"/>
                      <a:pt x="2363" y="3994"/>
                      <a:pt x="2395" y="3836"/>
                    </a:cubicBezTo>
                    <a:lnTo>
                      <a:pt x="2867" y="2828"/>
                    </a:lnTo>
                    <a:lnTo>
                      <a:pt x="3907" y="2356"/>
                    </a:lnTo>
                    <a:cubicBezTo>
                      <a:pt x="4065" y="2293"/>
                      <a:pt x="4128" y="2167"/>
                      <a:pt x="4128" y="2009"/>
                    </a:cubicBezTo>
                    <a:cubicBezTo>
                      <a:pt x="4128" y="1852"/>
                      <a:pt x="4033" y="1757"/>
                      <a:pt x="3939" y="1663"/>
                    </a:cubicBezTo>
                    <a:lnTo>
                      <a:pt x="2899" y="1190"/>
                    </a:lnTo>
                    <a:lnTo>
                      <a:pt x="2426" y="213"/>
                    </a:lnTo>
                    <a:cubicBezTo>
                      <a:pt x="2348" y="72"/>
                      <a:pt x="2206" y="1"/>
                      <a:pt x="2060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2546;p76"/>
              <p:cNvSpPr/>
              <p:nvPr/>
            </p:nvSpPr>
            <p:spPr>
              <a:xfrm>
                <a:off x="-12160675" y="4186000"/>
                <a:ext cx="1040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057" extrusionOk="0">
                    <a:moveTo>
                      <a:pt x="2092" y="1"/>
                    </a:moveTo>
                    <a:cubicBezTo>
                      <a:pt x="1946" y="1"/>
                      <a:pt x="1797" y="72"/>
                      <a:pt x="1702" y="213"/>
                    </a:cubicBezTo>
                    <a:lnTo>
                      <a:pt x="1230" y="1190"/>
                    </a:lnTo>
                    <a:lnTo>
                      <a:pt x="221" y="1663"/>
                    </a:lnTo>
                    <a:cubicBezTo>
                      <a:pt x="64" y="1757"/>
                      <a:pt x="1" y="1852"/>
                      <a:pt x="1" y="2009"/>
                    </a:cubicBezTo>
                    <a:cubicBezTo>
                      <a:pt x="1" y="2167"/>
                      <a:pt x="64" y="2324"/>
                      <a:pt x="221" y="2387"/>
                    </a:cubicBezTo>
                    <a:lnTo>
                      <a:pt x="1230" y="2860"/>
                    </a:lnTo>
                    <a:lnTo>
                      <a:pt x="1702" y="3836"/>
                    </a:lnTo>
                    <a:cubicBezTo>
                      <a:pt x="1797" y="3994"/>
                      <a:pt x="1923" y="4057"/>
                      <a:pt x="2080" y="4057"/>
                    </a:cubicBezTo>
                    <a:cubicBezTo>
                      <a:pt x="2238" y="4057"/>
                      <a:pt x="2395" y="3994"/>
                      <a:pt x="2427" y="3836"/>
                    </a:cubicBezTo>
                    <a:lnTo>
                      <a:pt x="2899" y="2860"/>
                    </a:lnTo>
                    <a:lnTo>
                      <a:pt x="3876" y="2387"/>
                    </a:lnTo>
                    <a:cubicBezTo>
                      <a:pt x="4034" y="2324"/>
                      <a:pt x="4160" y="2167"/>
                      <a:pt x="4160" y="2009"/>
                    </a:cubicBezTo>
                    <a:cubicBezTo>
                      <a:pt x="4160" y="1852"/>
                      <a:pt x="4065" y="1694"/>
                      <a:pt x="3939" y="1663"/>
                    </a:cubicBezTo>
                    <a:lnTo>
                      <a:pt x="2931" y="1190"/>
                    </a:lnTo>
                    <a:lnTo>
                      <a:pt x="2458" y="213"/>
                    </a:lnTo>
                    <a:cubicBezTo>
                      <a:pt x="2380" y="72"/>
                      <a:pt x="2238" y="1"/>
                      <a:pt x="209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2547;p76"/>
              <p:cNvSpPr/>
              <p:nvPr/>
            </p:nvSpPr>
            <p:spPr>
              <a:xfrm>
                <a:off x="-12049600" y="4144075"/>
                <a:ext cx="1276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10" extrusionOk="0">
                    <a:moveTo>
                      <a:pt x="851" y="0"/>
                    </a:moveTo>
                    <a:cubicBezTo>
                      <a:pt x="819" y="32"/>
                      <a:pt x="662" y="63"/>
                      <a:pt x="599" y="189"/>
                    </a:cubicBezTo>
                    <a:cubicBezTo>
                      <a:pt x="63" y="945"/>
                      <a:pt x="0" y="1890"/>
                      <a:pt x="347" y="2710"/>
                    </a:cubicBezTo>
                    <a:lnTo>
                      <a:pt x="2394" y="1670"/>
                    </a:lnTo>
                    <a:cubicBezTo>
                      <a:pt x="2426" y="1638"/>
                      <a:pt x="2521" y="1638"/>
                      <a:pt x="2552" y="1638"/>
                    </a:cubicBezTo>
                    <a:cubicBezTo>
                      <a:pt x="2647" y="1638"/>
                      <a:pt x="2678" y="1638"/>
                      <a:pt x="2710" y="1670"/>
                    </a:cubicBezTo>
                    <a:lnTo>
                      <a:pt x="4757" y="2710"/>
                    </a:lnTo>
                    <a:cubicBezTo>
                      <a:pt x="5104" y="1890"/>
                      <a:pt x="5041" y="945"/>
                      <a:pt x="4537" y="189"/>
                    </a:cubicBezTo>
                    <a:cubicBezTo>
                      <a:pt x="4442" y="63"/>
                      <a:pt x="4316" y="0"/>
                      <a:pt x="4159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2548;p76"/>
              <p:cNvSpPr/>
              <p:nvPr/>
            </p:nvSpPr>
            <p:spPr>
              <a:xfrm>
                <a:off x="-12033850" y="4212600"/>
                <a:ext cx="99250" cy="1181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4726" extrusionOk="0">
                    <a:moveTo>
                      <a:pt x="1575" y="0"/>
                    </a:moveTo>
                    <a:lnTo>
                      <a:pt x="0" y="788"/>
                    </a:lnTo>
                    <a:lnTo>
                      <a:pt x="662" y="4726"/>
                    </a:lnTo>
                    <a:lnTo>
                      <a:pt x="3308" y="4726"/>
                    </a:lnTo>
                    <a:lnTo>
                      <a:pt x="3970" y="788"/>
                    </a:lnTo>
                    <a:lnTo>
                      <a:pt x="2395" y="0"/>
                    </a:lnTo>
                    <a:lnTo>
                      <a:pt x="2395" y="1827"/>
                    </a:lnTo>
                    <a:cubicBezTo>
                      <a:pt x="2395" y="2048"/>
                      <a:pt x="2206" y="2268"/>
                      <a:pt x="1954" y="2268"/>
                    </a:cubicBezTo>
                    <a:cubicBezTo>
                      <a:pt x="1733" y="2268"/>
                      <a:pt x="1575" y="2048"/>
                      <a:pt x="1575" y="1827"/>
                    </a:cubicBezTo>
                    <a:lnTo>
                      <a:pt x="1575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" name="Групувати 178"/>
          <p:cNvGrpSpPr/>
          <p:nvPr/>
        </p:nvGrpSpPr>
        <p:grpSpPr>
          <a:xfrm>
            <a:off x="3128996" y="3403647"/>
            <a:ext cx="2892132" cy="1200329"/>
            <a:chOff x="3128996" y="3232197"/>
            <a:chExt cx="2892132" cy="1200329"/>
          </a:xfrm>
        </p:grpSpPr>
        <p:sp>
          <p:nvSpPr>
            <p:cNvPr id="45" name="TextBox 44"/>
            <p:cNvSpPr txBox="1"/>
            <p:nvPr/>
          </p:nvSpPr>
          <p:spPr>
            <a:xfrm>
              <a:off x="4041561" y="3232197"/>
              <a:ext cx="19795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комунальної інфраструктури</a:t>
              </a: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473 млн грн</a:t>
              </a:r>
            </a:p>
          </p:txBody>
        </p:sp>
        <p:grpSp>
          <p:nvGrpSpPr>
            <p:cNvPr id="138" name="Google Shape;13033;p77"/>
            <p:cNvGrpSpPr/>
            <p:nvPr/>
          </p:nvGrpSpPr>
          <p:grpSpPr>
            <a:xfrm>
              <a:off x="3128996" y="3246406"/>
              <a:ext cx="1091874" cy="1101140"/>
              <a:chOff x="-4478975" y="3251700"/>
              <a:chExt cx="293825" cy="293800"/>
            </a:xfrm>
          </p:grpSpPr>
          <p:sp>
            <p:nvSpPr>
              <p:cNvPr id="139" name="Google Shape;13034;p77"/>
              <p:cNvSpPr/>
              <p:nvPr/>
            </p:nvSpPr>
            <p:spPr>
              <a:xfrm>
                <a:off x="-4375000" y="3365100"/>
                <a:ext cx="85075" cy="11090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4436" extrusionOk="0">
                    <a:moveTo>
                      <a:pt x="662" y="1"/>
                    </a:moveTo>
                    <a:cubicBezTo>
                      <a:pt x="221" y="316"/>
                      <a:pt x="0" y="820"/>
                      <a:pt x="0" y="1387"/>
                    </a:cubicBezTo>
                    <a:cubicBezTo>
                      <a:pt x="0" y="2080"/>
                      <a:pt x="473" y="2773"/>
                      <a:pt x="1135" y="2994"/>
                    </a:cubicBezTo>
                    <a:cubicBezTo>
                      <a:pt x="1261" y="3025"/>
                      <a:pt x="1355" y="3183"/>
                      <a:pt x="1355" y="3309"/>
                    </a:cubicBezTo>
                    <a:lnTo>
                      <a:pt x="1355" y="4412"/>
                    </a:lnTo>
                    <a:cubicBezTo>
                      <a:pt x="1576" y="4427"/>
                      <a:pt x="1647" y="4435"/>
                      <a:pt x="1714" y="4435"/>
                    </a:cubicBezTo>
                    <a:cubicBezTo>
                      <a:pt x="1780" y="4435"/>
                      <a:pt x="1843" y="4427"/>
                      <a:pt x="2048" y="4412"/>
                    </a:cubicBezTo>
                    <a:lnTo>
                      <a:pt x="2048" y="3309"/>
                    </a:lnTo>
                    <a:cubicBezTo>
                      <a:pt x="2048" y="3151"/>
                      <a:pt x="2111" y="3025"/>
                      <a:pt x="2269" y="2994"/>
                    </a:cubicBezTo>
                    <a:cubicBezTo>
                      <a:pt x="2962" y="2710"/>
                      <a:pt x="3403" y="2080"/>
                      <a:pt x="3403" y="1387"/>
                    </a:cubicBezTo>
                    <a:cubicBezTo>
                      <a:pt x="3403" y="820"/>
                      <a:pt x="3119" y="316"/>
                      <a:pt x="2741" y="1"/>
                    </a:cubicBezTo>
                    <a:lnTo>
                      <a:pt x="2741" y="1387"/>
                    </a:lnTo>
                    <a:cubicBezTo>
                      <a:pt x="2741" y="1576"/>
                      <a:pt x="2584" y="1734"/>
                      <a:pt x="2395" y="1734"/>
                    </a:cubicBezTo>
                    <a:lnTo>
                      <a:pt x="1009" y="1734"/>
                    </a:lnTo>
                    <a:cubicBezTo>
                      <a:pt x="820" y="1734"/>
                      <a:pt x="662" y="1576"/>
                      <a:pt x="662" y="1387"/>
                    </a:cubicBezTo>
                    <a:lnTo>
                      <a:pt x="662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3035;p77"/>
              <p:cNvSpPr/>
              <p:nvPr/>
            </p:nvSpPr>
            <p:spPr>
              <a:xfrm>
                <a:off x="-4408875" y="3321800"/>
                <a:ext cx="1544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955" extrusionOk="0">
                    <a:moveTo>
                      <a:pt x="3057" y="0"/>
                    </a:moveTo>
                    <a:cubicBezTo>
                      <a:pt x="1387" y="0"/>
                      <a:pt x="1" y="1386"/>
                      <a:pt x="1" y="3088"/>
                    </a:cubicBezTo>
                    <a:cubicBezTo>
                      <a:pt x="1" y="4411"/>
                      <a:pt x="851" y="5545"/>
                      <a:pt x="2049" y="5954"/>
                    </a:cubicBezTo>
                    <a:lnTo>
                      <a:pt x="2049" y="5230"/>
                    </a:lnTo>
                    <a:cubicBezTo>
                      <a:pt x="1229" y="4852"/>
                      <a:pt x="662" y="4001"/>
                      <a:pt x="662" y="3088"/>
                    </a:cubicBezTo>
                    <a:cubicBezTo>
                      <a:pt x="662" y="2048"/>
                      <a:pt x="1292" y="1134"/>
                      <a:pt x="2269" y="819"/>
                    </a:cubicBezTo>
                    <a:cubicBezTo>
                      <a:pt x="2307" y="810"/>
                      <a:pt x="2344" y="805"/>
                      <a:pt x="2380" y="805"/>
                    </a:cubicBezTo>
                    <a:cubicBezTo>
                      <a:pt x="2583" y="805"/>
                      <a:pt x="2742" y="947"/>
                      <a:pt x="2742" y="1134"/>
                    </a:cubicBezTo>
                    <a:lnTo>
                      <a:pt x="2742" y="2710"/>
                    </a:lnTo>
                    <a:lnTo>
                      <a:pt x="3435" y="2710"/>
                    </a:lnTo>
                    <a:lnTo>
                      <a:pt x="3435" y="1134"/>
                    </a:lnTo>
                    <a:cubicBezTo>
                      <a:pt x="3435" y="947"/>
                      <a:pt x="3594" y="805"/>
                      <a:pt x="3796" y="805"/>
                    </a:cubicBezTo>
                    <a:cubicBezTo>
                      <a:pt x="3832" y="805"/>
                      <a:pt x="3869" y="810"/>
                      <a:pt x="3907" y="819"/>
                    </a:cubicBezTo>
                    <a:cubicBezTo>
                      <a:pt x="4852" y="1197"/>
                      <a:pt x="5514" y="2079"/>
                      <a:pt x="5514" y="3088"/>
                    </a:cubicBezTo>
                    <a:cubicBezTo>
                      <a:pt x="5514" y="4001"/>
                      <a:pt x="4947" y="4852"/>
                      <a:pt x="4128" y="5230"/>
                    </a:cubicBezTo>
                    <a:lnTo>
                      <a:pt x="4128" y="5954"/>
                    </a:lnTo>
                    <a:cubicBezTo>
                      <a:pt x="5325" y="5513"/>
                      <a:pt x="6176" y="4411"/>
                      <a:pt x="6176" y="3088"/>
                    </a:cubicBezTo>
                    <a:cubicBezTo>
                      <a:pt x="6144" y="1386"/>
                      <a:pt x="4758" y="0"/>
                      <a:pt x="3057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3036;p77"/>
              <p:cNvSpPr/>
              <p:nvPr/>
            </p:nvSpPr>
            <p:spPr>
              <a:xfrm>
                <a:off x="-4478975" y="3251700"/>
                <a:ext cx="293825" cy="293800"/>
              </a:xfrm>
              <a:custGeom>
                <a:avLst/>
                <a:gdLst/>
                <a:ahLst/>
                <a:cxnLst/>
                <a:rect l="l" t="t" r="r" b="b"/>
                <a:pathLst>
                  <a:path w="11753" h="11752" extrusionOk="0">
                    <a:moveTo>
                      <a:pt x="5861" y="2111"/>
                    </a:moveTo>
                    <a:cubicBezTo>
                      <a:pt x="7972" y="2111"/>
                      <a:pt x="9641" y="3781"/>
                      <a:pt x="9641" y="5892"/>
                    </a:cubicBezTo>
                    <a:cubicBezTo>
                      <a:pt x="9610" y="7971"/>
                      <a:pt x="7909" y="9672"/>
                      <a:pt x="5861" y="9672"/>
                    </a:cubicBezTo>
                    <a:cubicBezTo>
                      <a:pt x="3781" y="9672"/>
                      <a:pt x="2080" y="7971"/>
                      <a:pt x="2080" y="5892"/>
                    </a:cubicBezTo>
                    <a:cubicBezTo>
                      <a:pt x="2080" y="3781"/>
                      <a:pt x="3781" y="2111"/>
                      <a:pt x="5861" y="2111"/>
                    </a:cubicBezTo>
                    <a:close/>
                    <a:moveTo>
                      <a:pt x="5168" y="0"/>
                    </a:moveTo>
                    <a:cubicBezTo>
                      <a:pt x="5010" y="0"/>
                      <a:pt x="4884" y="126"/>
                      <a:pt x="4853" y="284"/>
                    </a:cubicBezTo>
                    <a:lnTo>
                      <a:pt x="4695" y="882"/>
                    </a:lnTo>
                    <a:cubicBezTo>
                      <a:pt x="4128" y="1008"/>
                      <a:pt x="3624" y="1229"/>
                      <a:pt x="3120" y="1512"/>
                    </a:cubicBezTo>
                    <a:lnTo>
                      <a:pt x="2616" y="1197"/>
                    </a:lnTo>
                    <a:cubicBezTo>
                      <a:pt x="2557" y="1153"/>
                      <a:pt x="2485" y="1130"/>
                      <a:pt x="2412" y="1130"/>
                    </a:cubicBezTo>
                    <a:cubicBezTo>
                      <a:pt x="2328" y="1130"/>
                      <a:pt x="2242" y="1161"/>
                      <a:pt x="2175" y="1229"/>
                    </a:cubicBezTo>
                    <a:lnTo>
                      <a:pt x="1198" y="2205"/>
                    </a:lnTo>
                    <a:cubicBezTo>
                      <a:pt x="1072" y="2332"/>
                      <a:pt x="1072" y="2489"/>
                      <a:pt x="1135" y="2647"/>
                    </a:cubicBezTo>
                    <a:lnTo>
                      <a:pt x="1450" y="3151"/>
                    </a:lnTo>
                    <a:cubicBezTo>
                      <a:pt x="1135" y="3623"/>
                      <a:pt x="946" y="4190"/>
                      <a:pt x="820" y="4726"/>
                    </a:cubicBezTo>
                    <a:lnTo>
                      <a:pt x="284" y="4883"/>
                    </a:lnTo>
                    <a:cubicBezTo>
                      <a:pt x="127" y="4946"/>
                      <a:pt x="1" y="5041"/>
                      <a:pt x="1" y="5198"/>
                    </a:cubicBezTo>
                    <a:lnTo>
                      <a:pt x="1" y="6585"/>
                    </a:lnTo>
                    <a:cubicBezTo>
                      <a:pt x="1" y="6742"/>
                      <a:pt x="127" y="6868"/>
                      <a:pt x="284" y="6900"/>
                    </a:cubicBezTo>
                    <a:lnTo>
                      <a:pt x="820" y="7057"/>
                    </a:lnTo>
                    <a:cubicBezTo>
                      <a:pt x="946" y="7593"/>
                      <a:pt x="1198" y="8128"/>
                      <a:pt x="1450" y="8632"/>
                    </a:cubicBezTo>
                    <a:lnTo>
                      <a:pt x="1135" y="9137"/>
                    </a:lnTo>
                    <a:cubicBezTo>
                      <a:pt x="1072" y="9263"/>
                      <a:pt x="1072" y="9452"/>
                      <a:pt x="1198" y="9578"/>
                    </a:cubicBezTo>
                    <a:lnTo>
                      <a:pt x="2175" y="10554"/>
                    </a:lnTo>
                    <a:cubicBezTo>
                      <a:pt x="2248" y="10628"/>
                      <a:pt x="2333" y="10659"/>
                      <a:pt x="2422" y="10659"/>
                    </a:cubicBezTo>
                    <a:cubicBezTo>
                      <a:pt x="2485" y="10659"/>
                      <a:pt x="2550" y="10643"/>
                      <a:pt x="2616" y="10617"/>
                    </a:cubicBezTo>
                    <a:lnTo>
                      <a:pt x="3120" y="10302"/>
                    </a:lnTo>
                    <a:cubicBezTo>
                      <a:pt x="3592" y="10617"/>
                      <a:pt x="4128" y="10806"/>
                      <a:pt x="4695" y="10932"/>
                    </a:cubicBezTo>
                    <a:lnTo>
                      <a:pt x="4853" y="11468"/>
                    </a:lnTo>
                    <a:cubicBezTo>
                      <a:pt x="4884" y="11625"/>
                      <a:pt x="5010" y="11751"/>
                      <a:pt x="5168" y="11751"/>
                    </a:cubicBezTo>
                    <a:lnTo>
                      <a:pt x="6554" y="11751"/>
                    </a:lnTo>
                    <a:cubicBezTo>
                      <a:pt x="6711" y="11751"/>
                      <a:pt x="6806" y="11625"/>
                      <a:pt x="6869" y="11468"/>
                    </a:cubicBezTo>
                    <a:lnTo>
                      <a:pt x="7026" y="10932"/>
                    </a:lnTo>
                    <a:cubicBezTo>
                      <a:pt x="7562" y="10806"/>
                      <a:pt x="8066" y="10554"/>
                      <a:pt x="8602" y="10302"/>
                    </a:cubicBezTo>
                    <a:lnTo>
                      <a:pt x="9106" y="10617"/>
                    </a:lnTo>
                    <a:cubicBezTo>
                      <a:pt x="9158" y="10643"/>
                      <a:pt x="9221" y="10659"/>
                      <a:pt x="9286" y="10659"/>
                    </a:cubicBezTo>
                    <a:cubicBezTo>
                      <a:pt x="9378" y="10659"/>
                      <a:pt x="9473" y="10628"/>
                      <a:pt x="9547" y="10554"/>
                    </a:cubicBezTo>
                    <a:lnTo>
                      <a:pt x="10523" y="9578"/>
                    </a:lnTo>
                    <a:cubicBezTo>
                      <a:pt x="10649" y="9452"/>
                      <a:pt x="10649" y="9294"/>
                      <a:pt x="10555" y="9137"/>
                    </a:cubicBezTo>
                    <a:lnTo>
                      <a:pt x="10240" y="8632"/>
                    </a:lnTo>
                    <a:cubicBezTo>
                      <a:pt x="10555" y="8160"/>
                      <a:pt x="10744" y="7593"/>
                      <a:pt x="10870" y="7057"/>
                    </a:cubicBezTo>
                    <a:lnTo>
                      <a:pt x="11469" y="6900"/>
                    </a:lnTo>
                    <a:cubicBezTo>
                      <a:pt x="11626" y="6868"/>
                      <a:pt x="11752" y="6742"/>
                      <a:pt x="11752" y="6585"/>
                    </a:cubicBezTo>
                    <a:lnTo>
                      <a:pt x="11752" y="5198"/>
                    </a:lnTo>
                    <a:cubicBezTo>
                      <a:pt x="11752" y="5041"/>
                      <a:pt x="11626" y="4946"/>
                      <a:pt x="11469" y="4883"/>
                    </a:cubicBezTo>
                    <a:lnTo>
                      <a:pt x="10870" y="4726"/>
                    </a:lnTo>
                    <a:cubicBezTo>
                      <a:pt x="10744" y="4190"/>
                      <a:pt x="10523" y="3686"/>
                      <a:pt x="10240" y="3151"/>
                    </a:cubicBezTo>
                    <a:lnTo>
                      <a:pt x="10555" y="2647"/>
                    </a:lnTo>
                    <a:cubicBezTo>
                      <a:pt x="10649" y="2521"/>
                      <a:pt x="10649" y="2332"/>
                      <a:pt x="10523" y="2205"/>
                    </a:cubicBezTo>
                    <a:lnTo>
                      <a:pt x="9547" y="1229"/>
                    </a:lnTo>
                    <a:cubicBezTo>
                      <a:pt x="9479" y="1161"/>
                      <a:pt x="9403" y="1130"/>
                      <a:pt x="9322" y="1130"/>
                    </a:cubicBezTo>
                    <a:cubicBezTo>
                      <a:pt x="9252" y="1130"/>
                      <a:pt x="9179" y="1153"/>
                      <a:pt x="9106" y="1197"/>
                    </a:cubicBezTo>
                    <a:lnTo>
                      <a:pt x="8602" y="1512"/>
                    </a:lnTo>
                    <a:cubicBezTo>
                      <a:pt x="8129" y="1197"/>
                      <a:pt x="7562" y="1008"/>
                      <a:pt x="7026" y="882"/>
                    </a:cubicBezTo>
                    <a:lnTo>
                      <a:pt x="6869" y="284"/>
                    </a:lnTo>
                    <a:cubicBezTo>
                      <a:pt x="6806" y="126"/>
                      <a:pt x="6711" y="0"/>
                      <a:pt x="655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" name="Групувати 180"/>
          <p:cNvGrpSpPr/>
          <p:nvPr/>
        </p:nvGrpSpPr>
        <p:grpSpPr>
          <a:xfrm>
            <a:off x="8775331" y="5175603"/>
            <a:ext cx="3292034" cy="1200329"/>
            <a:chOff x="7790841" y="5151376"/>
            <a:chExt cx="3292034" cy="1200329"/>
          </a:xfrm>
        </p:grpSpPr>
        <p:sp>
          <p:nvSpPr>
            <p:cNvPr id="56" name="Прямокутник 55"/>
            <p:cNvSpPr/>
            <p:nvPr/>
          </p:nvSpPr>
          <p:spPr>
            <a:xfrm>
              <a:off x="8663637" y="5151376"/>
              <a:ext cx="24192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архітектури, екології та земельних ресурсів</a:t>
              </a:r>
            </a:p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 млн грн</a:t>
              </a:r>
            </a:p>
          </p:txBody>
        </p:sp>
        <p:grpSp>
          <p:nvGrpSpPr>
            <p:cNvPr id="142" name="Google Shape;12120;p75"/>
            <p:cNvGrpSpPr/>
            <p:nvPr/>
          </p:nvGrpSpPr>
          <p:grpSpPr>
            <a:xfrm>
              <a:off x="7790841" y="5210419"/>
              <a:ext cx="936000" cy="1008000"/>
              <a:chOff x="-20946600" y="3317850"/>
              <a:chExt cx="304825" cy="304050"/>
            </a:xfrm>
          </p:grpSpPr>
          <p:sp>
            <p:nvSpPr>
              <p:cNvPr id="143" name="Google Shape;12121;p75"/>
              <p:cNvSpPr/>
              <p:nvPr/>
            </p:nvSpPr>
            <p:spPr>
              <a:xfrm>
                <a:off x="-20946600" y="3317850"/>
                <a:ext cx="232350" cy="248925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9957" extrusionOk="0">
                    <a:moveTo>
                      <a:pt x="4631" y="1"/>
                    </a:moveTo>
                    <a:cubicBezTo>
                      <a:pt x="3340" y="1"/>
                      <a:pt x="2268" y="977"/>
                      <a:pt x="2142" y="2237"/>
                    </a:cubicBezTo>
                    <a:cubicBezTo>
                      <a:pt x="1292" y="2521"/>
                      <a:pt x="693" y="3340"/>
                      <a:pt x="693" y="4254"/>
                    </a:cubicBezTo>
                    <a:cubicBezTo>
                      <a:pt x="693" y="4695"/>
                      <a:pt x="819" y="5073"/>
                      <a:pt x="1040" y="5451"/>
                    </a:cubicBezTo>
                    <a:cubicBezTo>
                      <a:pt x="378" y="5923"/>
                      <a:pt x="0" y="6648"/>
                      <a:pt x="0" y="7499"/>
                    </a:cubicBezTo>
                    <a:cubicBezTo>
                      <a:pt x="0" y="8853"/>
                      <a:pt x="1134" y="9956"/>
                      <a:pt x="2520" y="9956"/>
                    </a:cubicBezTo>
                    <a:lnTo>
                      <a:pt x="4316" y="9956"/>
                    </a:lnTo>
                    <a:lnTo>
                      <a:pt x="4316" y="8349"/>
                    </a:lnTo>
                    <a:lnTo>
                      <a:pt x="2962" y="7026"/>
                    </a:lnTo>
                    <a:cubicBezTo>
                      <a:pt x="2804" y="6869"/>
                      <a:pt x="2804" y="6648"/>
                      <a:pt x="2962" y="6491"/>
                    </a:cubicBezTo>
                    <a:cubicBezTo>
                      <a:pt x="3040" y="6412"/>
                      <a:pt x="3135" y="6372"/>
                      <a:pt x="3229" y="6372"/>
                    </a:cubicBezTo>
                    <a:cubicBezTo>
                      <a:pt x="3324" y="6372"/>
                      <a:pt x="3418" y="6412"/>
                      <a:pt x="3497" y="6491"/>
                    </a:cubicBezTo>
                    <a:lnTo>
                      <a:pt x="4316" y="7341"/>
                    </a:lnTo>
                    <a:lnTo>
                      <a:pt x="4316" y="5482"/>
                    </a:lnTo>
                    <a:lnTo>
                      <a:pt x="2962" y="4128"/>
                    </a:lnTo>
                    <a:cubicBezTo>
                      <a:pt x="2804" y="3970"/>
                      <a:pt x="2804" y="3781"/>
                      <a:pt x="2962" y="3624"/>
                    </a:cubicBezTo>
                    <a:cubicBezTo>
                      <a:pt x="3040" y="3545"/>
                      <a:pt x="3135" y="3505"/>
                      <a:pt x="3229" y="3505"/>
                    </a:cubicBezTo>
                    <a:cubicBezTo>
                      <a:pt x="3324" y="3505"/>
                      <a:pt x="3418" y="3545"/>
                      <a:pt x="3497" y="3624"/>
                    </a:cubicBezTo>
                    <a:lnTo>
                      <a:pt x="4316" y="4443"/>
                    </a:lnTo>
                    <a:lnTo>
                      <a:pt x="4316" y="2458"/>
                    </a:lnTo>
                    <a:cubicBezTo>
                      <a:pt x="4316" y="2237"/>
                      <a:pt x="4474" y="2080"/>
                      <a:pt x="4663" y="2080"/>
                    </a:cubicBezTo>
                    <a:cubicBezTo>
                      <a:pt x="4852" y="2080"/>
                      <a:pt x="5009" y="2237"/>
                      <a:pt x="5009" y="2458"/>
                    </a:cubicBezTo>
                    <a:lnTo>
                      <a:pt x="5009" y="5860"/>
                    </a:lnTo>
                    <a:lnTo>
                      <a:pt x="5860" y="5041"/>
                    </a:lnTo>
                    <a:cubicBezTo>
                      <a:pt x="5939" y="4963"/>
                      <a:pt x="6025" y="4923"/>
                      <a:pt x="6112" y="4923"/>
                    </a:cubicBezTo>
                    <a:cubicBezTo>
                      <a:pt x="6199" y="4923"/>
                      <a:pt x="6285" y="4963"/>
                      <a:pt x="6364" y="5041"/>
                    </a:cubicBezTo>
                    <a:cubicBezTo>
                      <a:pt x="6522" y="5199"/>
                      <a:pt x="6522" y="5388"/>
                      <a:pt x="6364" y="5545"/>
                    </a:cubicBezTo>
                    <a:lnTo>
                      <a:pt x="5009" y="6900"/>
                    </a:lnTo>
                    <a:lnTo>
                      <a:pt x="5009" y="9956"/>
                    </a:lnTo>
                    <a:lnTo>
                      <a:pt x="6805" y="9956"/>
                    </a:lnTo>
                    <a:cubicBezTo>
                      <a:pt x="8160" y="9956"/>
                      <a:pt x="9294" y="8853"/>
                      <a:pt x="9294" y="7499"/>
                    </a:cubicBezTo>
                    <a:cubicBezTo>
                      <a:pt x="9294" y="6648"/>
                      <a:pt x="8884" y="5923"/>
                      <a:pt x="8223" y="5451"/>
                    </a:cubicBezTo>
                    <a:cubicBezTo>
                      <a:pt x="8443" y="5073"/>
                      <a:pt x="8569" y="4695"/>
                      <a:pt x="8569" y="4254"/>
                    </a:cubicBezTo>
                    <a:cubicBezTo>
                      <a:pt x="8569" y="3340"/>
                      <a:pt x="7971" y="2521"/>
                      <a:pt x="7120" y="2237"/>
                    </a:cubicBezTo>
                    <a:cubicBezTo>
                      <a:pt x="6994" y="977"/>
                      <a:pt x="5923" y="1"/>
                      <a:pt x="4631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122;p75"/>
              <p:cNvSpPr/>
              <p:nvPr/>
            </p:nvSpPr>
            <p:spPr>
              <a:xfrm>
                <a:off x="-20775700" y="3318650"/>
                <a:ext cx="133925" cy="2497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9988" extrusionOk="0">
                    <a:moveTo>
                      <a:pt x="694" y="0"/>
                    </a:moveTo>
                    <a:cubicBezTo>
                      <a:pt x="473" y="0"/>
                      <a:pt x="253" y="32"/>
                      <a:pt x="1" y="126"/>
                    </a:cubicBezTo>
                    <a:cubicBezTo>
                      <a:pt x="473" y="567"/>
                      <a:pt x="820" y="1103"/>
                      <a:pt x="977" y="1764"/>
                    </a:cubicBezTo>
                    <a:cubicBezTo>
                      <a:pt x="1891" y="2300"/>
                      <a:pt x="2490" y="3245"/>
                      <a:pt x="2490" y="4285"/>
                    </a:cubicBezTo>
                    <a:cubicBezTo>
                      <a:pt x="2490" y="4663"/>
                      <a:pt x="2395" y="4978"/>
                      <a:pt x="2269" y="5293"/>
                    </a:cubicBezTo>
                    <a:cubicBezTo>
                      <a:pt x="2836" y="5860"/>
                      <a:pt x="3183" y="6648"/>
                      <a:pt x="3183" y="7498"/>
                    </a:cubicBezTo>
                    <a:cubicBezTo>
                      <a:pt x="3183" y="8506"/>
                      <a:pt x="2710" y="9389"/>
                      <a:pt x="1985" y="9987"/>
                    </a:cubicBezTo>
                    <a:lnTo>
                      <a:pt x="2836" y="9987"/>
                    </a:lnTo>
                    <a:cubicBezTo>
                      <a:pt x="4222" y="9987"/>
                      <a:pt x="5325" y="8853"/>
                      <a:pt x="5325" y="7498"/>
                    </a:cubicBezTo>
                    <a:cubicBezTo>
                      <a:pt x="5357" y="6679"/>
                      <a:pt x="4915" y="5891"/>
                      <a:pt x="4285" y="5450"/>
                    </a:cubicBezTo>
                    <a:cubicBezTo>
                      <a:pt x="4537" y="5104"/>
                      <a:pt x="4632" y="4694"/>
                      <a:pt x="4632" y="4253"/>
                    </a:cubicBezTo>
                    <a:cubicBezTo>
                      <a:pt x="4632" y="3340"/>
                      <a:pt x="4065" y="2520"/>
                      <a:pt x="3183" y="2237"/>
                    </a:cubicBezTo>
                    <a:cubicBezTo>
                      <a:pt x="3057" y="977"/>
                      <a:pt x="2017" y="0"/>
                      <a:pt x="69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123;p75"/>
              <p:cNvSpPr/>
              <p:nvPr/>
            </p:nvSpPr>
            <p:spPr>
              <a:xfrm>
                <a:off x="-20890700" y="3586425"/>
                <a:ext cx="1953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419" extrusionOk="0">
                    <a:moveTo>
                      <a:pt x="2112" y="1"/>
                    </a:moveTo>
                    <a:lnTo>
                      <a:pt x="2112" y="725"/>
                    </a:lnTo>
                    <a:lnTo>
                      <a:pt x="347" y="725"/>
                    </a:lnTo>
                    <a:cubicBezTo>
                      <a:pt x="158" y="725"/>
                      <a:pt x="1" y="883"/>
                      <a:pt x="1" y="1072"/>
                    </a:cubicBezTo>
                    <a:cubicBezTo>
                      <a:pt x="1" y="1261"/>
                      <a:pt x="158" y="1418"/>
                      <a:pt x="347" y="1418"/>
                    </a:cubicBezTo>
                    <a:lnTo>
                      <a:pt x="7468" y="1418"/>
                    </a:lnTo>
                    <a:cubicBezTo>
                      <a:pt x="7657" y="1418"/>
                      <a:pt x="7814" y="1261"/>
                      <a:pt x="7814" y="1072"/>
                    </a:cubicBezTo>
                    <a:cubicBezTo>
                      <a:pt x="7814" y="883"/>
                      <a:pt x="7625" y="725"/>
                      <a:pt x="7436" y="725"/>
                    </a:cubicBezTo>
                    <a:lnTo>
                      <a:pt x="5672" y="725"/>
                    </a:lnTo>
                    <a:lnTo>
                      <a:pt x="5672" y="1"/>
                    </a:lnTo>
                    <a:lnTo>
                      <a:pt x="4947" y="1"/>
                    </a:lnTo>
                    <a:lnTo>
                      <a:pt x="4947" y="725"/>
                    </a:lnTo>
                    <a:lnTo>
                      <a:pt x="2836" y="725"/>
                    </a:lnTo>
                    <a:lnTo>
                      <a:pt x="2836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" name="Групувати 177"/>
          <p:cNvGrpSpPr/>
          <p:nvPr/>
        </p:nvGrpSpPr>
        <p:grpSpPr>
          <a:xfrm>
            <a:off x="9573275" y="3356767"/>
            <a:ext cx="2485838" cy="1200329"/>
            <a:chOff x="3841094" y="4900482"/>
            <a:chExt cx="2485838" cy="1200329"/>
          </a:xfrm>
        </p:grpSpPr>
        <p:sp>
          <p:nvSpPr>
            <p:cNvPr id="51" name="Прямокутник 50"/>
            <p:cNvSpPr/>
            <p:nvPr/>
          </p:nvSpPr>
          <p:spPr>
            <a:xfrm>
              <a:off x="4614898" y="4900482"/>
              <a:ext cx="17120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капітального будівництва</a:t>
              </a:r>
            </a:p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 млн грн</a:t>
              </a:r>
            </a:p>
          </p:txBody>
        </p:sp>
        <p:sp>
          <p:nvSpPr>
            <p:cNvPr id="146" name="Google Shape;9624;p69"/>
            <p:cNvSpPr/>
            <p:nvPr/>
          </p:nvSpPr>
          <p:spPr>
            <a:xfrm>
              <a:off x="3841094" y="4977359"/>
              <a:ext cx="936000" cy="1008000"/>
            </a:xfrm>
            <a:custGeom>
              <a:avLst/>
              <a:gdLst/>
              <a:ahLst/>
              <a:cxnLst/>
              <a:rect l="l" t="t" r="r" b="b"/>
              <a:pathLst>
                <a:path w="12665" h="12698" extrusionOk="0">
                  <a:moveTo>
                    <a:pt x="9200" y="883"/>
                  </a:moveTo>
                  <a:lnTo>
                    <a:pt x="9200" y="1702"/>
                  </a:lnTo>
                  <a:lnTo>
                    <a:pt x="3403" y="1702"/>
                  </a:lnTo>
                  <a:lnTo>
                    <a:pt x="3403" y="883"/>
                  </a:lnTo>
                  <a:close/>
                  <a:moveTo>
                    <a:pt x="4222" y="3340"/>
                  </a:moveTo>
                  <a:lnTo>
                    <a:pt x="4222" y="4191"/>
                  </a:lnTo>
                  <a:lnTo>
                    <a:pt x="3403" y="4191"/>
                  </a:lnTo>
                  <a:lnTo>
                    <a:pt x="3403" y="3340"/>
                  </a:lnTo>
                  <a:close/>
                  <a:moveTo>
                    <a:pt x="6711" y="3340"/>
                  </a:moveTo>
                  <a:lnTo>
                    <a:pt x="6711" y="4191"/>
                  </a:lnTo>
                  <a:lnTo>
                    <a:pt x="5892" y="4191"/>
                  </a:lnTo>
                  <a:lnTo>
                    <a:pt x="5892" y="3340"/>
                  </a:lnTo>
                  <a:close/>
                  <a:moveTo>
                    <a:pt x="9200" y="3340"/>
                  </a:moveTo>
                  <a:lnTo>
                    <a:pt x="9200" y="4191"/>
                  </a:lnTo>
                  <a:lnTo>
                    <a:pt x="8349" y="4191"/>
                  </a:lnTo>
                  <a:lnTo>
                    <a:pt x="8349" y="3340"/>
                  </a:lnTo>
                  <a:close/>
                  <a:moveTo>
                    <a:pt x="4222" y="5010"/>
                  </a:moveTo>
                  <a:lnTo>
                    <a:pt x="4222" y="5829"/>
                  </a:lnTo>
                  <a:lnTo>
                    <a:pt x="3403" y="5829"/>
                  </a:lnTo>
                  <a:lnTo>
                    <a:pt x="3403" y="5010"/>
                  </a:lnTo>
                  <a:close/>
                  <a:moveTo>
                    <a:pt x="6711" y="5010"/>
                  </a:moveTo>
                  <a:lnTo>
                    <a:pt x="6711" y="5829"/>
                  </a:lnTo>
                  <a:lnTo>
                    <a:pt x="5892" y="5829"/>
                  </a:lnTo>
                  <a:lnTo>
                    <a:pt x="5892" y="5010"/>
                  </a:lnTo>
                  <a:close/>
                  <a:moveTo>
                    <a:pt x="9200" y="5010"/>
                  </a:moveTo>
                  <a:lnTo>
                    <a:pt x="9200" y="5829"/>
                  </a:lnTo>
                  <a:lnTo>
                    <a:pt x="8349" y="5829"/>
                  </a:lnTo>
                  <a:lnTo>
                    <a:pt x="8349" y="5010"/>
                  </a:lnTo>
                  <a:close/>
                  <a:moveTo>
                    <a:pt x="4222" y="6648"/>
                  </a:moveTo>
                  <a:lnTo>
                    <a:pt x="4222" y="7499"/>
                  </a:lnTo>
                  <a:lnTo>
                    <a:pt x="3403" y="7499"/>
                  </a:lnTo>
                  <a:lnTo>
                    <a:pt x="3403" y="6648"/>
                  </a:lnTo>
                  <a:close/>
                  <a:moveTo>
                    <a:pt x="6711" y="6648"/>
                  </a:moveTo>
                  <a:lnTo>
                    <a:pt x="6711" y="7499"/>
                  </a:lnTo>
                  <a:lnTo>
                    <a:pt x="5892" y="7499"/>
                  </a:lnTo>
                  <a:lnTo>
                    <a:pt x="5892" y="6648"/>
                  </a:lnTo>
                  <a:close/>
                  <a:moveTo>
                    <a:pt x="9200" y="6648"/>
                  </a:moveTo>
                  <a:lnTo>
                    <a:pt x="9200" y="7499"/>
                  </a:lnTo>
                  <a:lnTo>
                    <a:pt x="8349" y="7499"/>
                  </a:lnTo>
                  <a:lnTo>
                    <a:pt x="8349" y="6648"/>
                  </a:lnTo>
                  <a:close/>
                  <a:moveTo>
                    <a:pt x="1733" y="9137"/>
                  </a:moveTo>
                  <a:lnTo>
                    <a:pt x="1733" y="11909"/>
                  </a:lnTo>
                  <a:lnTo>
                    <a:pt x="819" y="11909"/>
                  </a:lnTo>
                  <a:lnTo>
                    <a:pt x="819" y="9137"/>
                  </a:lnTo>
                  <a:close/>
                  <a:moveTo>
                    <a:pt x="5892" y="9137"/>
                  </a:moveTo>
                  <a:lnTo>
                    <a:pt x="5892" y="11909"/>
                  </a:lnTo>
                  <a:lnTo>
                    <a:pt x="4222" y="11909"/>
                  </a:lnTo>
                  <a:lnTo>
                    <a:pt x="4222" y="9137"/>
                  </a:lnTo>
                  <a:close/>
                  <a:moveTo>
                    <a:pt x="8349" y="9137"/>
                  </a:moveTo>
                  <a:lnTo>
                    <a:pt x="8349" y="11909"/>
                  </a:lnTo>
                  <a:lnTo>
                    <a:pt x="6711" y="11909"/>
                  </a:lnTo>
                  <a:lnTo>
                    <a:pt x="6711" y="9137"/>
                  </a:lnTo>
                  <a:close/>
                  <a:moveTo>
                    <a:pt x="11783" y="9137"/>
                  </a:moveTo>
                  <a:lnTo>
                    <a:pt x="11783" y="11909"/>
                  </a:lnTo>
                  <a:lnTo>
                    <a:pt x="10806" y="11909"/>
                  </a:lnTo>
                  <a:lnTo>
                    <a:pt x="10806" y="9137"/>
                  </a:lnTo>
                  <a:close/>
                  <a:moveTo>
                    <a:pt x="2993" y="1"/>
                  </a:moveTo>
                  <a:cubicBezTo>
                    <a:pt x="2773" y="1"/>
                    <a:pt x="2615" y="190"/>
                    <a:pt x="2615" y="410"/>
                  </a:cubicBezTo>
                  <a:lnTo>
                    <a:pt x="2615" y="1670"/>
                  </a:lnTo>
                  <a:lnTo>
                    <a:pt x="2206" y="1670"/>
                  </a:lnTo>
                  <a:cubicBezTo>
                    <a:pt x="1985" y="1670"/>
                    <a:pt x="1796" y="1859"/>
                    <a:pt x="1796" y="2080"/>
                  </a:cubicBezTo>
                  <a:lnTo>
                    <a:pt x="1796" y="8318"/>
                  </a:lnTo>
                  <a:lnTo>
                    <a:pt x="410" y="8318"/>
                  </a:lnTo>
                  <a:cubicBezTo>
                    <a:pt x="158" y="8318"/>
                    <a:pt x="0" y="8507"/>
                    <a:pt x="0" y="8696"/>
                  </a:cubicBezTo>
                  <a:lnTo>
                    <a:pt x="0" y="12287"/>
                  </a:lnTo>
                  <a:cubicBezTo>
                    <a:pt x="0" y="12540"/>
                    <a:pt x="221" y="12697"/>
                    <a:pt x="410" y="12697"/>
                  </a:cubicBezTo>
                  <a:lnTo>
                    <a:pt x="12256" y="12697"/>
                  </a:lnTo>
                  <a:cubicBezTo>
                    <a:pt x="12508" y="12697"/>
                    <a:pt x="12665" y="12477"/>
                    <a:pt x="12665" y="12287"/>
                  </a:cubicBezTo>
                  <a:lnTo>
                    <a:pt x="12665" y="8696"/>
                  </a:lnTo>
                  <a:cubicBezTo>
                    <a:pt x="12602" y="8475"/>
                    <a:pt x="12445" y="8318"/>
                    <a:pt x="12224" y="8318"/>
                  </a:cubicBezTo>
                  <a:lnTo>
                    <a:pt x="10838" y="8318"/>
                  </a:lnTo>
                  <a:lnTo>
                    <a:pt x="10838" y="2080"/>
                  </a:lnTo>
                  <a:cubicBezTo>
                    <a:pt x="10838" y="1859"/>
                    <a:pt x="10649" y="1670"/>
                    <a:pt x="10460" y="1670"/>
                  </a:cubicBezTo>
                  <a:lnTo>
                    <a:pt x="10019" y="1670"/>
                  </a:lnTo>
                  <a:lnTo>
                    <a:pt x="10019" y="410"/>
                  </a:lnTo>
                  <a:cubicBezTo>
                    <a:pt x="10019" y="158"/>
                    <a:pt x="9830" y="1"/>
                    <a:pt x="960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Групувати 179"/>
          <p:cNvGrpSpPr/>
          <p:nvPr/>
        </p:nvGrpSpPr>
        <p:grpSpPr>
          <a:xfrm>
            <a:off x="330621" y="5251119"/>
            <a:ext cx="2372154" cy="1200329"/>
            <a:chOff x="330621" y="5251119"/>
            <a:chExt cx="2372154" cy="1200329"/>
          </a:xfrm>
        </p:grpSpPr>
        <p:sp>
          <p:nvSpPr>
            <p:cNvPr id="53" name="Прямокутник 52"/>
            <p:cNvSpPr/>
            <p:nvPr/>
          </p:nvSpPr>
          <p:spPr>
            <a:xfrm>
              <a:off x="1255460" y="5251119"/>
              <a:ext cx="14473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транспорту і зв’язку</a:t>
              </a:r>
            </a:p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121 млн грн</a:t>
              </a:r>
            </a:p>
          </p:txBody>
        </p:sp>
        <p:sp>
          <p:nvSpPr>
            <p:cNvPr id="157" name="Google Shape;10949;p72"/>
            <p:cNvSpPr/>
            <p:nvPr/>
          </p:nvSpPr>
          <p:spPr>
            <a:xfrm>
              <a:off x="330621" y="5327455"/>
              <a:ext cx="936000" cy="1008000"/>
            </a:xfrm>
            <a:custGeom>
              <a:avLst/>
              <a:gdLst/>
              <a:ahLst/>
              <a:cxnLst/>
              <a:rect l="l" t="t" r="r" b="b"/>
              <a:pathLst>
                <a:path w="12728" h="12666" extrusionOk="0">
                  <a:moveTo>
                    <a:pt x="1859" y="3308"/>
                  </a:moveTo>
                  <a:lnTo>
                    <a:pt x="1859" y="5230"/>
                  </a:lnTo>
                  <a:lnTo>
                    <a:pt x="882" y="5230"/>
                  </a:lnTo>
                  <a:lnTo>
                    <a:pt x="882" y="3308"/>
                  </a:lnTo>
                  <a:close/>
                  <a:moveTo>
                    <a:pt x="5765" y="2458"/>
                  </a:moveTo>
                  <a:cubicBezTo>
                    <a:pt x="5860" y="2458"/>
                    <a:pt x="5986" y="2584"/>
                    <a:pt x="5986" y="2710"/>
                  </a:cubicBezTo>
                  <a:lnTo>
                    <a:pt x="5986" y="5230"/>
                  </a:lnTo>
                  <a:lnTo>
                    <a:pt x="2678" y="5230"/>
                  </a:lnTo>
                  <a:lnTo>
                    <a:pt x="2678" y="2710"/>
                  </a:lnTo>
                  <a:cubicBezTo>
                    <a:pt x="2678" y="2584"/>
                    <a:pt x="2772" y="2458"/>
                    <a:pt x="2930" y="2458"/>
                  </a:cubicBezTo>
                  <a:close/>
                  <a:moveTo>
                    <a:pt x="9893" y="2458"/>
                  </a:moveTo>
                  <a:cubicBezTo>
                    <a:pt x="10019" y="2458"/>
                    <a:pt x="10113" y="2584"/>
                    <a:pt x="10113" y="2710"/>
                  </a:cubicBezTo>
                  <a:lnTo>
                    <a:pt x="10113" y="5230"/>
                  </a:lnTo>
                  <a:lnTo>
                    <a:pt x="6837" y="5230"/>
                  </a:lnTo>
                  <a:lnTo>
                    <a:pt x="6837" y="2710"/>
                  </a:lnTo>
                  <a:cubicBezTo>
                    <a:pt x="6805" y="2584"/>
                    <a:pt x="6900" y="2458"/>
                    <a:pt x="7057" y="2458"/>
                  </a:cubicBezTo>
                  <a:close/>
                  <a:moveTo>
                    <a:pt x="11940" y="3308"/>
                  </a:moveTo>
                  <a:lnTo>
                    <a:pt x="11940" y="5230"/>
                  </a:lnTo>
                  <a:lnTo>
                    <a:pt x="10964" y="5230"/>
                  </a:lnTo>
                  <a:lnTo>
                    <a:pt x="10964" y="3308"/>
                  </a:lnTo>
                  <a:close/>
                  <a:moveTo>
                    <a:pt x="7215" y="6900"/>
                  </a:moveTo>
                  <a:cubicBezTo>
                    <a:pt x="7435" y="6900"/>
                    <a:pt x="7656" y="7089"/>
                    <a:pt x="7656" y="7278"/>
                  </a:cubicBezTo>
                  <a:cubicBezTo>
                    <a:pt x="7656" y="7530"/>
                    <a:pt x="7435" y="7719"/>
                    <a:pt x="7215" y="7719"/>
                  </a:cubicBezTo>
                  <a:lnTo>
                    <a:pt x="5545" y="7719"/>
                  </a:lnTo>
                  <a:cubicBezTo>
                    <a:pt x="5324" y="7719"/>
                    <a:pt x="5135" y="7530"/>
                    <a:pt x="5135" y="7278"/>
                  </a:cubicBezTo>
                  <a:cubicBezTo>
                    <a:pt x="5135" y="7026"/>
                    <a:pt x="5324" y="6900"/>
                    <a:pt x="5545" y="6900"/>
                  </a:cubicBezTo>
                  <a:close/>
                  <a:moveTo>
                    <a:pt x="3088" y="6900"/>
                  </a:moveTo>
                  <a:cubicBezTo>
                    <a:pt x="3749" y="6900"/>
                    <a:pt x="4285" y="7436"/>
                    <a:pt x="4348" y="8097"/>
                  </a:cubicBezTo>
                  <a:cubicBezTo>
                    <a:pt x="4348" y="8790"/>
                    <a:pt x="3781" y="9326"/>
                    <a:pt x="3088" y="9326"/>
                  </a:cubicBezTo>
                  <a:cubicBezTo>
                    <a:pt x="2394" y="9326"/>
                    <a:pt x="1859" y="8790"/>
                    <a:pt x="1859" y="8097"/>
                  </a:cubicBezTo>
                  <a:cubicBezTo>
                    <a:pt x="1859" y="7436"/>
                    <a:pt x="2394" y="6900"/>
                    <a:pt x="3088" y="6900"/>
                  </a:cubicBezTo>
                  <a:close/>
                  <a:moveTo>
                    <a:pt x="7215" y="8570"/>
                  </a:moveTo>
                  <a:cubicBezTo>
                    <a:pt x="7435" y="8570"/>
                    <a:pt x="7656" y="8790"/>
                    <a:pt x="7656" y="8979"/>
                  </a:cubicBezTo>
                  <a:cubicBezTo>
                    <a:pt x="7656" y="9168"/>
                    <a:pt x="7435" y="9357"/>
                    <a:pt x="7215" y="9357"/>
                  </a:cubicBezTo>
                  <a:lnTo>
                    <a:pt x="5545" y="9357"/>
                  </a:lnTo>
                  <a:cubicBezTo>
                    <a:pt x="5324" y="9357"/>
                    <a:pt x="5135" y="9168"/>
                    <a:pt x="5135" y="8979"/>
                  </a:cubicBezTo>
                  <a:cubicBezTo>
                    <a:pt x="5135" y="8727"/>
                    <a:pt x="5324" y="8570"/>
                    <a:pt x="5545" y="8570"/>
                  </a:cubicBezTo>
                  <a:close/>
                  <a:moveTo>
                    <a:pt x="9790" y="6930"/>
                  </a:moveTo>
                  <a:cubicBezTo>
                    <a:pt x="10428" y="6930"/>
                    <a:pt x="10964" y="7456"/>
                    <a:pt x="10964" y="8160"/>
                  </a:cubicBezTo>
                  <a:cubicBezTo>
                    <a:pt x="10964" y="8822"/>
                    <a:pt x="10397" y="9357"/>
                    <a:pt x="9735" y="9357"/>
                  </a:cubicBezTo>
                  <a:cubicBezTo>
                    <a:pt x="9073" y="9357"/>
                    <a:pt x="8506" y="8822"/>
                    <a:pt x="8506" y="8160"/>
                  </a:cubicBezTo>
                  <a:cubicBezTo>
                    <a:pt x="8506" y="7467"/>
                    <a:pt x="9073" y="6931"/>
                    <a:pt x="9735" y="6931"/>
                  </a:cubicBezTo>
                  <a:cubicBezTo>
                    <a:pt x="9754" y="6931"/>
                    <a:pt x="9772" y="6930"/>
                    <a:pt x="9790" y="6930"/>
                  </a:cubicBezTo>
                  <a:close/>
                  <a:moveTo>
                    <a:pt x="3875" y="0"/>
                  </a:moveTo>
                  <a:cubicBezTo>
                    <a:pt x="2709" y="0"/>
                    <a:pt x="1827" y="946"/>
                    <a:pt x="1764" y="2080"/>
                  </a:cubicBezTo>
                  <a:lnTo>
                    <a:pt x="1764" y="2458"/>
                  </a:lnTo>
                  <a:lnTo>
                    <a:pt x="410" y="2458"/>
                  </a:lnTo>
                  <a:cubicBezTo>
                    <a:pt x="158" y="2458"/>
                    <a:pt x="0" y="2678"/>
                    <a:pt x="0" y="2899"/>
                  </a:cubicBezTo>
                  <a:lnTo>
                    <a:pt x="0" y="5671"/>
                  </a:lnTo>
                  <a:cubicBezTo>
                    <a:pt x="32" y="5860"/>
                    <a:pt x="252" y="6049"/>
                    <a:pt x="473" y="6049"/>
                  </a:cubicBezTo>
                  <a:lnTo>
                    <a:pt x="1449" y="6049"/>
                  </a:lnTo>
                  <a:cubicBezTo>
                    <a:pt x="1197" y="6427"/>
                    <a:pt x="1040" y="6837"/>
                    <a:pt x="1040" y="7278"/>
                  </a:cubicBezTo>
                  <a:lnTo>
                    <a:pt x="1040" y="9767"/>
                  </a:lnTo>
                  <a:cubicBezTo>
                    <a:pt x="1040" y="10302"/>
                    <a:pt x="1386" y="10744"/>
                    <a:pt x="1859" y="10933"/>
                  </a:cubicBezTo>
                  <a:lnTo>
                    <a:pt x="1859" y="12256"/>
                  </a:lnTo>
                  <a:cubicBezTo>
                    <a:pt x="1859" y="12476"/>
                    <a:pt x="2048" y="12665"/>
                    <a:pt x="2300" y="12665"/>
                  </a:cubicBezTo>
                  <a:lnTo>
                    <a:pt x="3938" y="12665"/>
                  </a:lnTo>
                  <a:cubicBezTo>
                    <a:pt x="4190" y="12665"/>
                    <a:pt x="4348" y="12476"/>
                    <a:pt x="4348" y="12256"/>
                  </a:cubicBezTo>
                  <a:lnTo>
                    <a:pt x="4348" y="10996"/>
                  </a:lnTo>
                  <a:lnTo>
                    <a:pt x="8475" y="10996"/>
                  </a:lnTo>
                  <a:lnTo>
                    <a:pt x="8475" y="12256"/>
                  </a:lnTo>
                  <a:cubicBezTo>
                    <a:pt x="8475" y="12476"/>
                    <a:pt x="8664" y="12665"/>
                    <a:pt x="8884" y="12665"/>
                  </a:cubicBezTo>
                  <a:lnTo>
                    <a:pt x="10523" y="12665"/>
                  </a:lnTo>
                  <a:cubicBezTo>
                    <a:pt x="10775" y="12665"/>
                    <a:pt x="10901" y="12476"/>
                    <a:pt x="10901" y="12256"/>
                  </a:cubicBezTo>
                  <a:lnTo>
                    <a:pt x="10901" y="10933"/>
                  </a:lnTo>
                  <a:cubicBezTo>
                    <a:pt x="11373" y="10775"/>
                    <a:pt x="11751" y="10302"/>
                    <a:pt x="11751" y="9767"/>
                  </a:cubicBezTo>
                  <a:lnTo>
                    <a:pt x="11751" y="7278"/>
                  </a:lnTo>
                  <a:cubicBezTo>
                    <a:pt x="11751" y="6805"/>
                    <a:pt x="11594" y="6364"/>
                    <a:pt x="11310" y="6049"/>
                  </a:cubicBezTo>
                  <a:lnTo>
                    <a:pt x="12287" y="6049"/>
                  </a:lnTo>
                  <a:cubicBezTo>
                    <a:pt x="12539" y="6049"/>
                    <a:pt x="12728" y="5860"/>
                    <a:pt x="12728" y="5671"/>
                  </a:cubicBezTo>
                  <a:lnTo>
                    <a:pt x="12728" y="2899"/>
                  </a:lnTo>
                  <a:cubicBezTo>
                    <a:pt x="12728" y="2678"/>
                    <a:pt x="12539" y="2458"/>
                    <a:pt x="12287" y="2458"/>
                  </a:cubicBezTo>
                  <a:lnTo>
                    <a:pt x="10901" y="2458"/>
                  </a:lnTo>
                  <a:lnTo>
                    <a:pt x="10901" y="2080"/>
                  </a:lnTo>
                  <a:cubicBezTo>
                    <a:pt x="10901" y="946"/>
                    <a:pt x="9987" y="32"/>
                    <a:pt x="882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Групувати 200"/>
          <p:cNvGrpSpPr/>
          <p:nvPr/>
        </p:nvGrpSpPr>
        <p:grpSpPr>
          <a:xfrm>
            <a:off x="260793" y="3417856"/>
            <a:ext cx="2429634" cy="1200329"/>
            <a:chOff x="260793" y="3417856"/>
            <a:chExt cx="2429634" cy="1200329"/>
          </a:xfrm>
        </p:grpSpPr>
        <p:sp>
          <p:nvSpPr>
            <p:cNvPr id="49" name="Прямокутник 48"/>
            <p:cNvSpPr/>
            <p:nvPr/>
          </p:nvSpPr>
          <p:spPr>
            <a:xfrm>
              <a:off x="1267810" y="3417856"/>
              <a:ext cx="14226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молоді та спорту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b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122 млн грн</a:t>
              </a:r>
            </a:p>
          </p:txBody>
        </p:sp>
        <p:grpSp>
          <p:nvGrpSpPr>
            <p:cNvPr id="192" name="Google Shape;8790;p68"/>
            <p:cNvGrpSpPr/>
            <p:nvPr/>
          </p:nvGrpSpPr>
          <p:grpSpPr>
            <a:xfrm>
              <a:off x="260793" y="3502528"/>
              <a:ext cx="1080649" cy="1007996"/>
              <a:chOff x="5643000" y="2621375"/>
              <a:chExt cx="480850" cy="480573"/>
            </a:xfrm>
          </p:grpSpPr>
          <p:sp>
            <p:nvSpPr>
              <p:cNvPr id="193" name="Google Shape;8791;p68"/>
              <p:cNvSpPr/>
              <p:nvPr/>
            </p:nvSpPr>
            <p:spPr>
              <a:xfrm>
                <a:off x="5837150" y="2812950"/>
                <a:ext cx="926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525" extrusionOk="0">
                    <a:moveTo>
                      <a:pt x="1853" y="1"/>
                    </a:moveTo>
                    <a:lnTo>
                      <a:pt x="1" y="1347"/>
                    </a:lnTo>
                    <a:lnTo>
                      <a:pt x="706" y="3524"/>
                    </a:lnTo>
                    <a:lnTo>
                      <a:pt x="2997" y="3524"/>
                    </a:lnTo>
                    <a:lnTo>
                      <a:pt x="3705" y="1347"/>
                    </a:lnTo>
                    <a:lnTo>
                      <a:pt x="1853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4" name="Google Shape;8792;p68"/>
              <p:cNvSpPr/>
              <p:nvPr/>
            </p:nvSpPr>
            <p:spPr>
              <a:xfrm>
                <a:off x="5643000" y="2631973"/>
                <a:ext cx="480850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9234" h="18799" extrusionOk="0">
                    <a:moveTo>
                      <a:pt x="9617" y="5978"/>
                    </a:moveTo>
                    <a:cubicBezTo>
                      <a:pt x="9734" y="5978"/>
                      <a:pt x="9851" y="6014"/>
                      <a:pt x="9950" y="6087"/>
                    </a:cubicBezTo>
                    <a:lnTo>
                      <a:pt x="12464" y="7914"/>
                    </a:lnTo>
                    <a:cubicBezTo>
                      <a:pt x="12663" y="8059"/>
                      <a:pt x="12745" y="8312"/>
                      <a:pt x="12669" y="8547"/>
                    </a:cubicBezTo>
                    <a:lnTo>
                      <a:pt x="11709" y="11504"/>
                    </a:lnTo>
                    <a:cubicBezTo>
                      <a:pt x="11633" y="11736"/>
                      <a:pt x="11417" y="11892"/>
                      <a:pt x="11173" y="11892"/>
                    </a:cubicBezTo>
                    <a:lnTo>
                      <a:pt x="8062" y="11892"/>
                    </a:lnTo>
                    <a:cubicBezTo>
                      <a:pt x="7818" y="11892"/>
                      <a:pt x="7601" y="11736"/>
                      <a:pt x="7526" y="11504"/>
                    </a:cubicBezTo>
                    <a:lnTo>
                      <a:pt x="6565" y="8547"/>
                    </a:lnTo>
                    <a:cubicBezTo>
                      <a:pt x="6490" y="8312"/>
                      <a:pt x="6571" y="8059"/>
                      <a:pt x="6770" y="7914"/>
                    </a:cubicBezTo>
                    <a:lnTo>
                      <a:pt x="9285" y="6087"/>
                    </a:lnTo>
                    <a:cubicBezTo>
                      <a:pt x="9384" y="6014"/>
                      <a:pt x="9501" y="5978"/>
                      <a:pt x="9617" y="5978"/>
                    </a:cubicBezTo>
                    <a:close/>
                    <a:moveTo>
                      <a:pt x="6785" y="1"/>
                    </a:moveTo>
                    <a:lnTo>
                      <a:pt x="6785" y="1"/>
                    </a:lnTo>
                    <a:cubicBezTo>
                      <a:pt x="5289" y="462"/>
                      <a:pt x="3928" y="1284"/>
                      <a:pt x="2822" y="2395"/>
                    </a:cubicBezTo>
                    <a:cubicBezTo>
                      <a:pt x="2431" y="2783"/>
                      <a:pt x="2076" y="3208"/>
                      <a:pt x="1756" y="3656"/>
                    </a:cubicBezTo>
                    <a:lnTo>
                      <a:pt x="3072" y="3834"/>
                    </a:lnTo>
                    <a:cubicBezTo>
                      <a:pt x="3289" y="3864"/>
                      <a:pt x="3467" y="4015"/>
                      <a:pt x="3533" y="4220"/>
                    </a:cubicBezTo>
                    <a:lnTo>
                      <a:pt x="4497" y="7177"/>
                    </a:lnTo>
                    <a:cubicBezTo>
                      <a:pt x="4572" y="7408"/>
                      <a:pt x="4488" y="7664"/>
                      <a:pt x="4289" y="7809"/>
                    </a:cubicBezTo>
                    <a:lnTo>
                      <a:pt x="1775" y="9637"/>
                    </a:lnTo>
                    <a:cubicBezTo>
                      <a:pt x="1677" y="9708"/>
                      <a:pt x="1560" y="9743"/>
                      <a:pt x="1444" y="9743"/>
                    </a:cubicBezTo>
                    <a:cubicBezTo>
                      <a:pt x="1351" y="9743"/>
                      <a:pt x="1259" y="9721"/>
                      <a:pt x="1175" y="9676"/>
                    </a:cubicBezTo>
                    <a:lnTo>
                      <a:pt x="7" y="9047"/>
                    </a:lnTo>
                    <a:cubicBezTo>
                      <a:pt x="7" y="9092"/>
                      <a:pt x="7" y="9140"/>
                      <a:pt x="7" y="9188"/>
                    </a:cubicBezTo>
                    <a:cubicBezTo>
                      <a:pt x="1" y="11269"/>
                      <a:pt x="675" y="13292"/>
                      <a:pt x="1925" y="14955"/>
                    </a:cubicBezTo>
                    <a:lnTo>
                      <a:pt x="2500" y="13756"/>
                    </a:lnTo>
                    <a:cubicBezTo>
                      <a:pt x="2594" y="13560"/>
                      <a:pt x="2792" y="13437"/>
                      <a:pt x="3009" y="13437"/>
                    </a:cubicBezTo>
                    <a:lnTo>
                      <a:pt x="6120" y="13437"/>
                    </a:lnTo>
                    <a:cubicBezTo>
                      <a:pt x="6364" y="13437"/>
                      <a:pt x="6580" y="13594"/>
                      <a:pt x="6656" y="13828"/>
                    </a:cubicBezTo>
                    <a:lnTo>
                      <a:pt x="7616" y="16786"/>
                    </a:lnTo>
                    <a:cubicBezTo>
                      <a:pt x="7683" y="16990"/>
                      <a:pt x="7625" y="17216"/>
                      <a:pt x="7469" y="17367"/>
                    </a:cubicBezTo>
                    <a:lnTo>
                      <a:pt x="6508" y="18288"/>
                    </a:lnTo>
                    <a:cubicBezTo>
                      <a:pt x="7515" y="18628"/>
                      <a:pt x="8566" y="18799"/>
                      <a:pt x="9616" y="18799"/>
                    </a:cubicBezTo>
                    <a:cubicBezTo>
                      <a:pt x="10667" y="18799"/>
                      <a:pt x="11718" y="18628"/>
                      <a:pt x="12726" y="18288"/>
                    </a:cubicBezTo>
                    <a:lnTo>
                      <a:pt x="11763" y="17367"/>
                    </a:lnTo>
                    <a:cubicBezTo>
                      <a:pt x="11606" y="17216"/>
                      <a:pt x="11549" y="16990"/>
                      <a:pt x="11615" y="16786"/>
                    </a:cubicBezTo>
                    <a:lnTo>
                      <a:pt x="12576" y="13828"/>
                    </a:lnTo>
                    <a:cubicBezTo>
                      <a:pt x="12651" y="13594"/>
                      <a:pt x="12868" y="13437"/>
                      <a:pt x="13115" y="13437"/>
                    </a:cubicBezTo>
                    <a:lnTo>
                      <a:pt x="16223" y="13437"/>
                    </a:lnTo>
                    <a:cubicBezTo>
                      <a:pt x="16439" y="13437"/>
                      <a:pt x="16638" y="13560"/>
                      <a:pt x="16731" y="13756"/>
                    </a:cubicBezTo>
                    <a:lnTo>
                      <a:pt x="17307" y="14955"/>
                    </a:lnTo>
                    <a:cubicBezTo>
                      <a:pt x="18559" y="13292"/>
                      <a:pt x="19234" y="11269"/>
                      <a:pt x="19228" y="9188"/>
                    </a:cubicBezTo>
                    <a:cubicBezTo>
                      <a:pt x="19228" y="9140"/>
                      <a:pt x="19228" y="9092"/>
                      <a:pt x="19225" y="9044"/>
                    </a:cubicBezTo>
                    <a:lnTo>
                      <a:pt x="18059" y="9673"/>
                    </a:lnTo>
                    <a:cubicBezTo>
                      <a:pt x="17975" y="9719"/>
                      <a:pt x="17883" y="9742"/>
                      <a:pt x="17791" y="9742"/>
                    </a:cubicBezTo>
                    <a:cubicBezTo>
                      <a:pt x="17674" y="9742"/>
                      <a:pt x="17557" y="9705"/>
                      <a:pt x="17457" y="9634"/>
                    </a:cubicBezTo>
                    <a:lnTo>
                      <a:pt x="14943" y="7806"/>
                    </a:lnTo>
                    <a:cubicBezTo>
                      <a:pt x="14744" y="7661"/>
                      <a:pt x="14663" y="7408"/>
                      <a:pt x="14738" y="7174"/>
                    </a:cubicBezTo>
                    <a:lnTo>
                      <a:pt x="15702" y="4220"/>
                    </a:lnTo>
                    <a:cubicBezTo>
                      <a:pt x="15768" y="4012"/>
                      <a:pt x="15945" y="3864"/>
                      <a:pt x="16162" y="3834"/>
                    </a:cubicBezTo>
                    <a:lnTo>
                      <a:pt x="17478" y="3656"/>
                    </a:lnTo>
                    <a:cubicBezTo>
                      <a:pt x="17162" y="3208"/>
                      <a:pt x="16804" y="2783"/>
                      <a:pt x="16415" y="2395"/>
                    </a:cubicBezTo>
                    <a:cubicBezTo>
                      <a:pt x="15307" y="1284"/>
                      <a:pt x="13946" y="462"/>
                      <a:pt x="12449" y="1"/>
                    </a:cubicBezTo>
                    <a:lnTo>
                      <a:pt x="12449" y="1"/>
                    </a:lnTo>
                    <a:lnTo>
                      <a:pt x="12690" y="1311"/>
                    </a:lnTo>
                    <a:cubicBezTo>
                      <a:pt x="12726" y="1524"/>
                      <a:pt x="12642" y="1741"/>
                      <a:pt x="12464" y="1868"/>
                    </a:cubicBezTo>
                    <a:lnTo>
                      <a:pt x="9950" y="3696"/>
                    </a:lnTo>
                    <a:cubicBezTo>
                      <a:pt x="9851" y="3768"/>
                      <a:pt x="9734" y="3804"/>
                      <a:pt x="9618" y="3804"/>
                    </a:cubicBezTo>
                    <a:cubicBezTo>
                      <a:pt x="9501" y="3804"/>
                      <a:pt x="9385" y="3768"/>
                      <a:pt x="9288" y="3696"/>
                    </a:cubicBezTo>
                    <a:lnTo>
                      <a:pt x="6770" y="1868"/>
                    </a:lnTo>
                    <a:cubicBezTo>
                      <a:pt x="6596" y="1741"/>
                      <a:pt x="6508" y="1524"/>
                      <a:pt x="6547" y="1311"/>
                    </a:cubicBezTo>
                    <a:lnTo>
                      <a:pt x="6785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5" name="Google Shape;8793;p68"/>
              <p:cNvSpPr/>
              <p:nvPr/>
            </p:nvSpPr>
            <p:spPr>
              <a:xfrm>
                <a:off x="6041550" y="2749725"/>
                <a:ext cx="797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801" extrusionOk="0">
                    <a:moveTo>
                      <a:pt x="2184" y="0"/>
                    </a:moveTo>
                    <a:lnTo>
                      <a:pt x="723" y="196"/>
                    </a:lnTo>
                    <a:lnTo>
                      <a:pt x="0" y="2424"/>
                    </a:lnTo>
                    <a:lnTo>
                      <a:pt x="1895" y="3801"/>
                    </a:lnTo>
                    <a:lnTo>
                      <a:pt x="3189" y="3102"/>
                    </a:lnTo>
                    <a:cubicBezTo>
                      <a:pt x="3036" y="2018"/>
                      <a:pt x="2696" y="967"/>
                      <a:pt x="2184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6" name="Google Shape;8794;p68"/>
              <p:cNvSpPr/>
              <p:nvPr/>
            </p:nvSpPr>
            <p:spPr>
              <a:xfrm>
                <a:off x="5963025" y="2996125"/>
                <a:ext cx="9262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247" extrusionOk="0">
                    <a:moveTo>
                      <a:pt x="723" y="0"/>
                    </a:moveTo>
                    <a:lnTo>
                      <a:pt x="1" y="2229"/>
                    </a:lnTo>
                    <a:lnTo>
                      <a:pt x="1067" y="3246"/>
                    </a:lnTo>
                    <a:cubicBezTo>
                      <a:pt x="2009" y="2780"/>
                      <a:pt x="2870" y="2162"/>
                      <a:pt x="3614" y="1416"/>
                    </a:cubicBezTo>
                    <a:cubicBezTo>
                      <a:pt x="3644" y="1388"/>
                      <a:pt x="3674" y="1355"/>
                      <a:pt x="3705" y="1325"/>
                    </a:cubicBezTo>
                    <a:lnTo>
                      <a:pt x="3069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7" name="Google Shape;8795;p68"/>
              <p:cNvSpPr/>
              <p:nvPr/>
            </p:nvSpPr>
            <p:spPr>
              <a:xfrm>
                <a:off x="5711225" y="2996200"/>
                <a:ext cx="926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244" extrusionOk="0">
                    <a:moveTo>
                      <a:pt x="635" y="0"/>
                    </a:moveTo>
                    <a:lnTo>
                      <a:pt x="0" y="1322"/>
                    </a:lnTo>
                    <a:cubicBezTo>
                      <a:pt x="30" y="1355"/>
                      <a:pt x="60" y="1385"/>
                      <a:pt x="93" y="1416"/>
                    </a:cubicBezTo>
                    <a:cubicBezTo>
                      <a:pt x="834" y="2162"/>
                      <a:pt x="1695" y="2780"/>
                      <a:pt x="2638" y="3243"/>
                    </a:cubicBezTo>
                    <a:lnTo>
                      <a:pt x="3704" y="2229"/>
                    </a:lnTo>
                    <a:lnTo>
                      <a:pt x="2981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8" name="Google Shape;8796;p68"/>
              <p:cNvSpPr/>
              <p:nvPr/>
            </p:nvSpPr>
            <p:spPr>
              <a:xfrm>
                <a:off x="5645575" y="2749725"/>
                <a:ext cx="798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804" extrusionOk="0">
                    <a:moveTo>
                      <a:pt x="1009" y="0"/>
                    </a:moveTo>
                    <a:cubicBezTo>
                      <a:pt x="497" y="967"/>
                      <a:pt x="154" y="2018"/>
                      <a:pt x="0" y="3105"/>
                    </a:cubicBezTo>
                    <a:lnTo>
                      <a:pt x="1295" y="3804"/>
                    </a:lnTo>
                    <a:lnTo>
                      <a:pt x="3192" y="2424"/>
                    </a:lnTo>
                    <a:lnTo>
                      <a:pt x="2467" y="196"/>
                    </a:lnTo>
                    <a:lnTo>
                      <a:pt x="1009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99" name="Google Shape;8797;p68"/>
              <p:cNvSpPr/>
              <p:nvPr/>
            </p:nvSpPr>
            <p:spPr>
              <a:xfrm>
                <a:off x="5836025" y="2621375"/>
                <a:ext cx="948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2964" extrusionOk="0">
                    <a:moveTo>
                      <a:pt x="1897" y="1"/>
                    </a:moveTo>
                    <a:cubicBezTo>
                      <a:pt x="1351" y="1"/>
                      <a:pt x="805" y="47"/>
                      <a:pt x="266" y="139"/>
                    </a:cubicBezTo>
                    <a:lnTo>
                      <a:pt x="1" y="1587"/>
                    </a:lnTo>
                    <a:lnTo>
                      <a:pt x="1898" y="2963"/>
                    </a:lnTo>
                    <a:lnTo>
                      <a:pt x="3792" y="1587"/>
                    </a:lnTo>
                    <a:lnTo>
                      <a:pt x="3530" y="139"/>
                    </a:lnTo>
                    <a:cubicBezTo>
                      <a:pt x="2989" y="47"/>
                      <a:pt x="2443" y="1"/>
                      <a:pt x="189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10" name="Групувати 209"/>
          <p:cNvGrpSpPr/>
          <p:nvPr/>
        </p:nvGrpSpPr>
        <p:grpSpPr>
          <a:xfrm>
            <a:off x="6504311" y="3357251"/>
            <a:ext cx="2776057" cy="1200329"/>
            <a:chOff x="6504311" y="3357251"/>
            <a:chExt cx="2776057" cy="1200329"/>
          </a:xfrm>
        </p:grpSpPr>
        <p:sp>
          <p:nvSpPr>
            <p:cNvPr id="52" name="Прямокутник 51"/>
            <p:cNvSpPr/>
            <p:nvPr/>
          </p:nvSpPr>
          <p:spPr>
            <a:xfrm>
              <a:off x="7438494" y="3357251"/>
              <a:ext cx="184187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житлової політики і майна</a:t>
              </a:r>
            </a:p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59 млн грн</a:t>
              </a:r>
            </a:p>
          </p:txBody>
        </p:sp>
        <p:grpSp>
          <p:nvGrpSpPr>
            <p:cNvPr id="202" name="Google Shape;8704;p68"/>
            <p:cNvGrpSpPr/>
            <p:nvPr/>
          </p:nvGrpSpPr>
          <p:grpSpPr>
            <a:xfrm>
              <a:off x="6504311" y="3413516"/>
              <a:ext cx="1093466" cy="1105479"/>
              <a:chOff x="6232000" y="1435050"/>
              <a:chExt cx="488225" cy="481850"/>
            </a:xfrm>
          </p:grpSpPr>
          <p:sp>
            <p:nvSpPr>
              <p:cNvPr id="203" name="Google Shape;8705;p68"/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4" name="Google Shape;8706;p68"/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5" name="Google Shape;8707;p68"/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6" name="Google Shape;8708;p68"/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07" name="Google Shape;8709;p68"/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09" name="Групувати 208"/>
          <p:cNvGrpSpPr/>
          <p:nvPr/>
        </p:nvGrpSpPr>
        <p:grpSpPr>
          <a:xfrm>
            <a:off x="6144248" y="5327455"/>
            <a:ext cx="2351797" cy="1008000"/>
            <a:chOff x="5651365" y="5251119"/>
            <a:chExt cx="2351797" cy="1008000"/>
          </a:xfrm>
        </p:grpSpPr>
        <p:sp>
          <p:nvSpPr>
            <p:cNvPr id="55" name="Прямокутник 54"/>
            <p:cNvSpPr/>
            <p:nvPr/>
          </p:nvSpPr>
          <p:spPr>
            <a:xfrm>
              <a:off x="6341359" y="5293454"/>
              <a:ext cx="16618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економіки</a:t>
              </a:r>
            </a:p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млн грн</a:t>
              </a:r>
            </a:p>
          </p:txBody>
        </p:sp>
        <p:sp>
          <p:nvSpPr>
            <p:cNvPr id="208" name="Google Shape;9630;p69"/>
            <p:cNvSpPr/>
            <p:nvPr/>
          </p:nvSpPr>
          <p:spPr>
            <a:xfrm>
              <a:off x="5651365" y="5251119"/>
              <a:ext cx="936000" cy="1008000"/>
            </a:xfrm>
            <a:custGeom>
              <a:avLst/>
              <a:gdLst/>
              <a:ahLst/>
              <a:cxnLst/>
              <a:rect l="l" t="t" r="r" b="b"/>
              <a:pathLst>
                <a:path w="12792" h="12713" extrusionOk="0">
                  <a:moveTo>
                    <a:pt x="8633" y="1229"/>
                  </a:moveTo>
                  <a:cubicBezTo>
                    <a:pt x="8854" y="1229"/>
                    <a:pt x="9011" y="1418"/>
                    <a:pt x="9011" y="1607"/>
                  </a:cubicBezTo>
                  <a:lnTo>
                    <a:pt x="9011" y="1890"/>
                  </a:lnTo>
                  <a:cubicBezTo>
                    <a:pt x="9484" y="2048"/>
                    <a:pt x="9831" y="2520"/>
                    <a:pt x="9831" y="3088"/>
                  </a:cubicBezTo>
                  <a:cubicBezTo>
                    <a:pt x="9831" y="3308"/>
                    <a:pt x="9641" y="3497"/>
                    <a:pt x="9452" y="3497"/>
                  </a:cubicBezTo>
                  <a:cubicBezTo>
                    <a:pt x="9200" y="3497"/>
                    <a:pt x="9011" y="3308"/>
                    <a:pt x="9011" y="3088"/>
                  </a:cubicBezTo>
                  <a:cubicBezTo>
                    <a:pt x="9011" y="2835"/>
                    <a:pt x="8822" y="2678"/>
                    <a:pt x="8633" y="2678"/>
                  </a:cubicBezTo>
                  <a:cubicBezTo>
                    <a:pt x="8413" y="2678"/>
                    <a:pt x="8192" y="2867"/>
                    <a:pt x="8192" y="3088"/>
                  </a:cubicBezTo>
                  <a:cubicBezTo>
                    <a:pt x="8224" y="3308"/>
                    <a:pt x="8570" y="3529"/>
                    <a:pt x="8885" y="3781"/>
                  </a:cubicBezTo>
                  <a:cubicBezTo>
                    <a:pt x="9326" y="4096"/>
                    <a:pt x="9894" y="4505"/>
                    <a:pt x="9894" y="5167"/>
                  </a:cubicBezTo>
                  <a:cubicBezTo>
                    <a:pt x="9894" y="5702"/>
                    <a:pt x="9515" y="6143"/>
                    <a:pt x="9043" y="6333"/>
                  </a:cubicBezTo>
                  <a:lnTo>
                    <a:pt x="9043" y="6616"/>
                  </a:lnTo>
                  <a:cubicBezTo>
                    <a:pt x="9043" y="6868"/>
                    <a:pt x="8854" y="7026"/>
                    <a:pt x="8665" y="7026"/>
                  </a:cubicBezTo>
                  <a:cubicBezTo>
                    <a:pt x="8476" y="7026"/>
                    <a:pt x="8224" y="6805"/>
                    <a:pt x="8224" y="6616"/>
                  </a:cubicBezTo>
                  <a:lnTo>
                    <a:pt x="8224" y="6333"/>
                  </a:lnTo>
                  <a:cubicBezTo>
                    <a:pt x="7751" y="6175"/>
                    <a:pt x="7405" y="5702"/>
                    <a:pt x="7405" y="5167"/>
                  </a:cubicBezTo>
                  <a:cubicBezTo>
                    <a:pt x="7405" y="4915"/>
                    <a:pt x="7594" y="4757"/>
                    <a:pt x="7783" y="4757"/>
                  </a:cubicBezTo>
                  <a:cubicBezTo>
                    <a:pt x="8003" y="4757"/>
                    <a:pt x="8192" y="4978"/>
                    <a:pt x="8192" y="5167"/>
                  </a:cubicBezTo>
                  <a:cubicBezTo>
                    <a:pt x="8192" y="5387"/>
                    <a:pt x="8381" y="5608"/>
                    <a:pt x="8633" y="5608"/>
                  </a:cubicBezTo>
                  <a:cubicBezTo>
                    <a:pt x="8854" y="5608"/>
                    <a:pt x="9011" y="5387"/>
                    <a:pt x="9011" y="5167"/>
                  </a:cubicBezTo>
                  <a:cubicBezTo>
                    <a:pt x="9011" y="4915"/>
                    <a:pt x="8696" y="4694"/>
                    <a:pt x="8350" y="4442"/>
                  </a:cubicBezTo>
                  <a:cubicBezTo>
                    <a:pt x="7909" y="4127"/>
                    <a:pt x="7373" y="3749"/>
                    <a:pt x="7373" y="3088"/>
                  </a:cubicBezTo>
                  <a:cubicBezTo>
                    <a:pt x="7373" y="2520"/>
                    <a:pt x="7720" y="2079"/>
                    <a:pt x="8192" y="1890"/>
                  </a:cubicBezTo>
                  <a:lnTo>
                    <a:pt x="8192" y="1607"/>
                  </a:lnTo>
                  <a:cubicBezTo>
                    <a:pt x="8192" y="1386"/>
                    <a:pt x="8381" y="1229"/>
                    <a:pt x="8633" y="1229"/>
                  </a:cubicBezTo>
                  <a:close/>
                  <a:moveTo>
                    <a:pt x="6050" y="6616"/>
                  </a:moveTo>
                  <a:lnTo>
                    <a:pt x="5073" y="10239"/>
                  </a:lnTo>
                  <a:lnTo>
                    <a:pt x="4853" y="9388"/>
                  </a:lnTo>
                  <a:cubicBezTo>
                    <a:pt x="4793" y="9168"/>
                    <a:pt x="4617" y="9049"/>
                    <a:pt x="4433" y="9049"/>
                  </a:cubicBezTo>
                  <a:cubicBezTo>
                    <a:pt x="4328" y="9049"/>
                    <a:pt x="4220" y="9088"/>
                    <a:pt x="4128" y="9168"/>
                  </a:cubicBezTo>
                  <a:lnTo>
                    <a:pt x="1450" y="11846"/>
                  </a:lnTo>
                  <a:lnTo>
                    <a:pt x="852" y="11279"/>
                  </a:lnTo>
                  <a:lnTo>
                    <a:pt x="3530" y="8601"/>
                  </a:lnTo>
                  <a:cubicBezTo>
                    <a:pt x="3782" y="8349"/>
                    <a:pt x="3656" y="7939"/>
                    <a:pt x="3341" y="7876"/>
                  </a:cubicBezTo>
                  <a:lnTo>
                    <a:pt x="2490" y="7624"/>
                  </a:lnTo>
                  <a:lnTo>
                    <a:pt x="6050" y="6616"/>
                  </a:lnTo>
                  <a:close/>
                  <a:moveTo>
                    <a:pt x="8665" y="0"/>
                  </a:moveTo>
                  <a:cubicBezTo>
                    <a:pt x="6365" y="0"/>
                    <a:pt x="4538" y="1859"/>
                    <a:pt x="4538" y="4127"/>
                  </a:cubicBezTo>
                  <a:cubicBezTo>
                    <a:pt x="4538" y="4852"/>
                    <a:pt x="4695" y="5513"/>
                    <a:pt x="5042" y="6112"/>
                  </a:cubicBezTo>
                  <a:lnTo>
                    <a:pt x="820" y="7341"/>
                  </a:lnTo>
                  <a:cubicBezTo>
                    <a:pt x="442" y="7435"/>
                    <a:pt x="442" y="8034"/>
                    <a:pt x="820" y="8128"/>
                  </a:cubicBezTo>
                  <a:lnTo>
                    <a:pt x="2490" y="8538"/>
                  </a:lnTo>
                  <a:lnTo>
                    <a:pt x="316" y="10712"/>
                  </a:lnTo>
                  <a:cubicBezTo>
                    <a:pt x="1" y="11027"/>
                    <a:pt x="1" y="11594"/>
                    <a:pt x="316" y="11909"/>
                  </a:cubicBezTo>
                  <a:lnTo>
                    <a:pt x="915" y="12476"/>
                  </a:lnTo>
                  <a:cubicBezTo>
                    <a:pt x="1072" y="12633"/>
                    <a:pt x="1285" y="12712"/>
                    <a:pt x="1497" y="12712"/>
                  </a:cubicBezTo>
                  <a:cubicBezTo>
                    <a:pt x="1710" y="12712"/>
                    <a:pt x="1923" y="12633"/>
                    <a:pt x="2080" y="12476"/>
                  </a:cubicBezTo>
                  <a:lnTo>
                    <a:pt x="4254" y="10334"/>
                  </a:lnTo>
                  <a:lnTo>
                    <a:pt x="4695" y="11972"/>
                  </a:lnTo>
                  <a:cubicBezTo>
                    <a:pt x="4759" y="12180"/>
                    <a:pt x="4930" y="12291"/>
                    <a:pt x="5098" y="12291"/>
                  </a:cubicBezTo>
                  <a:cubicBezTo>
                    <a:pt x="5261" y="12291"/>
                    <a:pt x="5421" y="12188"/>
                    <a:pt x="5483" y="11972"/>
                  </a:cubicBezTo>
                  <a:lnTo>
                    <a:pt x="6712" y="7750"/>
                  </a:lnTo>
                  <a:cubicBezTo>
                    <a:pt x="7279" y="8065"/>
                    <a:pt x="7972" y="8286"/>
                    <a:pt x="8665" y="8286"/>
                  </a:cubicBezTo>
                  <a:cubicBezTo>
                    <a:pt x="10965" y="8286"/>
                    <a:pt x="12792" y="6427"/>
                    <a:pt x="12792" y="4127"/>
                  </a:cubicBezTo>
                  <a:cubicBezTo>
                    <a:pt x="12760" y="1859"/>
                    <a:pt x="10902" y="0"/>
                    <a:pt x="8665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Групувати 89"/>
          <p:cNvGrpSpPr/>
          <p:nvPr/>
        </p:nvGrpSpPr>
        <p:grpSpPr>
          <a:xfrm>
            <a:off x="148047" y="115656"/>
            <a:ext cx="11521762" cy="1244326"/>
            <a:chOff x="-1" y="1817771"/>
            <a:chExt cx="11521762" cy="1244326"/>
          </a:xfrm>
        </p:grpSpPr>
        <p:grpSp>
          <p:nvGrpSpPr>
            <p:cNvPr id="91" name="Google Shape;6096;p67"/>
            <p:cNvGrpSpPr/>
            <p:nvPr/>
          </p:nvGrpSpPr>
          <p:grpSpPr>
            <a:xfrm>
              <a:off x="-1" y="1829089"/>
              <a:ext cx="2990963" cy="1233008"/>
              <a:chOff x="4047975" y="3769179"/>
              <a:chExt cx="288175" cy="132000"/>
            </a:xfrm>
          </p:grpSpPr>
          <p:grpSp>
            <p:nvGrpSpPr>
              <p:cNvPr id="95" name="Google Shape;6099;p67"/>
              <p:cNvGrpSpPr/>
              <p:nvPr/>
            </p:nvGrpSpPr>
            <p:grpSpPr>
              <a:xfrm>
                <a:off x="4047975" y="3769179"/>
                <a:ext cx="288175" cy="132000"/>
                <a:chOff x="4047975" y="3635175"/>
                <a:chExt cx="288175" cy="132000"/>
              </a:xfrm>
            </p:grpSpPr>
            <p:sp>
              <p:nvSpPr>
                <p:cNvPr id="97" name="Google Shape;6100;p67"/>
                <p:cNvSpPr/>
                <p:nvPr/>
              </p:nvSpPr>
              <p:spPr>
                <a:xfrm>
                  <a:off x="4113425" y="3635175"/>
                  <a:ext cx="222725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9" h="1876" extrusionOk="0">
                      <a:moveTo>
                        <a:pt x="1" y="0"/>
                      </a:moveTo>
                      <a:lnTo>
                        <a:pt x="1" y="1875"/>
                      </a:lnTo>
                      <a:lnTo>
                        <a:pt x="8209" y="1875"/>
                      </a:lnTo>
                      <a:lnTo>
                        <a:pt x="8908" y="931"/>
                      </a:lnTo>
                      <a:lnTo>
                        <a:pt x="8209" y="0"/>
                      </a:ln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6101;p67"/>
                <p:cNvSpPr/>
                <p:nvPr/>
              </p:nvSpPr>
              <p:spPr>
                <a:xfrm>
                  <a:off x="4047975" y="3635175"/>
                  <a:ext cx="1320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" h="5280" extrusionOk="0">
                      <a:moveTo>
                        <a:pt x="2641" y="0"/>
                      </a:moveTo>
                      <a:cubicBezTo>
                        <a:pt x="1176" y="0"/>
                        <a:pt x="1" y="1183"/>
                        <a:pt x="1" y="2640"/>
                      </a:cubicBezTo>
                      <a:cubicBezTo>
                        <a:pt x="1" y="4097"/>
                        <a:pt x="1176" y="5280"/>
                        <a:pt x="2641" y="5280"/>
                      </a:cubicBezTo>
                      <a:cubicBezTo>
                        <a:pt x="4098" y="5280"/>
                        <a:pt x="5280" y="4097"/>
                        <a:pt x="5280" y="2640"/>
                      </a:cubicBezTo>
                      <a:cubicBezTo>
                        <a:pt x="5280" y="1183"/>
                        <a:pt x="4098" y="0"/>
                        <a:pt x="2641" y="0"/>
                      </a:cubicBezTo>
                      <a:close/>
                    </a:path>
                  </a:pathLst>
                </a:custGeom>
                <a:solidFill>
                  <a:srgbClr val="96AB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" name="Google Shape;6102;p67"/>
              <p:cNvSpPr/>
              <p:nvPr/>
            </p:nvSpPr>
            <p:spPr>
              <a:xfrm>
                <a:off x="4065475" y="3787800"/>
                <a:ext cx="968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74" extrusionOk="0">
                    <a:moveTo>
                      <a:pt x="1941" y="0"/>
                    </a:moveTo>
                    <a:cubicBezTo>
                      <a:pt x="866" y="0"/>
                      <a:pt x="0" y="866"/>
                      <a:pt x="0" y="1933"/>
                    </a:cubicBezTo>
                    <a:cubicBezTo>
                      <a:pt x="0" y="3008"/>
                      <a:pt x="866" y="3873"/>
                      <a:pt x="1941" y="3873"/>
                    </a:cubicBezTo>
                    <a:cubicBezTo>
                      <a:pt x="3008" y="3873"/>
                      <a:pt x="3874" y="3008"/>
                      <a:pt x="3874" y="1933"/>
                    </a:cubicBezTo>
                    <a:cubicBezTo>
                      <a:pt x="3874" y="866"/>
                      <a:pt x="3008" y="0"/>
                      <a:pt x="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2" name="Picture 2" descr="http://artalbum.org.ua/vc_thumb/symbols/coats_of_arms/Ukraine/Khmelnytskyi_ger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0" y="2031607"/>
              <a:ext cx="718145" cy="850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Прямокутник 92"/>
            <p:cNvSpPr/>
            <p:nvPr/>
          </p:nvSpPr>
          <p:spPr>
            <a:xfrm>
              <a:off x="1236423" y="1817771"/>
              <a:ext cx="16146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</a:t>
              </a:r>
            </a:p>
            <a:p>
              <a:pPr algn="ctr"/>
              <a:r>
                <a:rPr lang="uk-UA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 ХМР</a:t>
              </a:r>
            </a:p>
          </p:txBody>
        </p:sp>
        <p:sp>
          <p:nvSpPr>
            <p:cNvPr id="94" name="Заголовок 1"/>
            <p:cNvSpPr txBox="1">
              <a:spLocks/>
            </p:cNvSpPr>
            <p:nvPr/>
          </p:nvSpPr>
          <p:spPr>
            <a:xfrm>
              <a:off x="2342638" y="2177907"/>
              <a:ext cx="9179123" cy="62926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000" kern="1200" cap="none">
                  <a:ln w="3175" cmpd="sng"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uk-UA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Видатки по головних розпорядниках, </a:t>
              </a:r>
              <a:r>
                <a: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т. ч.:</a:t>
              </a:r>
            </a:p>
          </p:txBody>
        </p:sp>
      </p:grpSp>
      <p:grpSp>
        <p:nvGrpSpPr>
          <p:cNvPr id="2" name="Групувати 1"/>
          <p:cNvGrpSpPr/>
          <p:nvPr/>
        </p:nvGrpSpPr>
        <p:grpSpPr>
          <a:xfrm>
            <a:off x="3309605" y="4990937"/>
            <a:ext cx="2434421" cy="1569660"/>
            <a:chOff x="3309605" y="4990937"/>
            <a:chExt cx="2434421" cy="1569660"/>
          </a:xfrm>
        </p:grpSpPr>
        <p:sp>
          <p:nvSpPr>
            <p:cNvPr id="48" name="Прямокутник 47"/>
            <p:cNvSpPr/>
            <p:nvPr/>
          </p:nvSpPr>
          <p:spPr>
            <a:xfrm>
              <a:off x="4181558" y="4990937"/>
              <a:ext cx="156246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Фінансове управління в частині міжбюджетних трансфертів</a:t>
              </a:r>
            </a:p>
            <a:p>
              <a:pPr algn="ctr" fontAlgn="b"/>
              <a:r>
                <a:rPr lang="uk-UA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116 млн грн</a:t>
              </a:r>
            </a:p>
          </p:txBody>
        </p:sp>
        <p:sp>
          <p:nvSpPr>
            <p:cNvPr id="99" name="Google Shape;9556;p69"/>
            <p:cNvSpPr/>
            <p:nvPr/>
          </p:nvSpPr>
          <p:spPr>
            <a:xfrm>
              <a:off x="3309605" y="5327455"/>
              <a:ext cx="871953" cy="1046121"/>
            </a:xfrm>
            <a:custGeom>
              <a:avLst/>
              <a:gdLst/>
              <a:ahLst/>
              <a:cxnLst/>
              <a:rect l="l" t="t" r="r" b="b"/>
              <a:pathLst>
                <a:path w="11059" h="12704" extrusionOk="0">
                  <a:moveTo>
                    <a:pt x="5545" y="3449"/>
                  </a:moveTo>
                  <a:cubicBezTo>
                    <a:pt x="5797" y="3449"/>
                    <a:pt x="5955" y="3638"/>
                    <a:pt x="5955" y="3859"/>
                  </a:cubicBezTo>
                  <a:lnTo>
                    <a:pt x="5955" y="4111"/>
                  </a:lnTo>
                  <a:cubicBezTo>
                    <a:pt x="6427" y="4268"/>
                    <a:pt x="6774" y="4741"/>
                    <a:pt x="6774" y="5308"/>
                  </a:cubicBezTo>
                  <a:cubicBezTo>
                    <a:pt x="6774" y="5528"/>
                    <a:pt x="6585" y="5749"/>
                    <a:pt x="6333" y="5749"/>
                  </a:cubicBezTo>
                  <a:cubicBezTo>
                    <a:pt x="6081" y="5749"/>
                    <a:pt x="5955" y="5528"/>
                    <a:pt x="5955" y="5308"/>
                  </a:cubicBezTo>
                  <a:cubicBezTo>
                    <a:pt x="5955" y="5056"/>
                    <a:pt x="5734" y="4898"/>
                    <a:pt x="5545" y="4898"/>
                  </a:cubicBezTo>
                  <a:cubicBezTo>
                    <a:pt x="5293" y="4898"/>
                    <a:pt x="5104" y="5119"/>
                    <a:pt x="5104" y="5308"/>
                  </a:cubicBezTo>
                  <a:cubicBezTo>
                    <a:pt x="5104" y="5528"/>
                    <a:pt x="5419" y="5780"/>
                    <a:pt x="5766" y="6001"/>
                  </a:cubicBezTo>
                  <a:cubicBezTo>
                    <a:pt x="6207" y="6316"/>
                    <a:pt x="6774" y="6725"/>
                    <a:pt x="6774" y="7387"/>
                  </a:cubicBezTo>
                  <a:cubicBezTo>
                    <a:pt x="6774" y="7954"/>
                    <a:pt x="6427" y="8364"/>
                    <a:pt x="5923" y="8584"/>
                  </a:cubicBezTo>
                  <a:lnTo>
                    <a:pt x="5923" y="8836"/>
                  </a:lnTo>
                  <a:cubicBezTo>
                    <a:pt x="5923" y="9088"/>
                    <a:pt x="5734" y="9246"/>
                    <a:pt x="5545" y="9246"/>
                  </a:cubicBezTo>
                  <a:cubicBezTo>
                    <a:pt x="5293" y="9246"/>
                    <a:pt x="5104" y="9057"/>
                    <a:pt x="5104" y="8836"/>
                  </a:cubicBezTo>
                  <a:lnTo>
                    <a:pt x="5104" y="8584"/>
                  </a:lnTo>
                  <a:cubicBezTo>
                    <a:pt x="4632" y="8427"/>
                    <a:pt x="4285" y="7954"/>
                    <a:pt x="4285" y="7387"/>
                  </a:cubicBezTo>
                  <a:cubicBezTo>
                    <a:pt x="4285" y="7167"/>
                    <a:pt x="4474" y="7009"/>
                    <a:pt x="4726" y="7009"/>
                  </a:cubicBezTo>
                  <a:cubicBezTo>
                    <a:pt x="4947" y="7009"/>
                    <a:pt x="5104" y="7198"/>
                    <a:pt x="5104" y="7387"/>
                  </a:cubicBezTo>
                  <a:cubicBezTo>
                    <a:pt x="5104" y="7639"/>
                    <a:pt x="5293" y="7828"/>
                    <a:pt x="5545" y="7828"/>
                  </a:cubicBezTo>
                  <a:cubicBezTo>
                    <a:pt x="5766" y="7828"/>
                    <a:pt x="5923" y="7639"/>
                    <a:pt x="5923" y="7387"/>
                  </a:cubicBezTo>
                  <a:cubicBezTo>
                    <a:pt x="5923" y="7167"/>
                    <a:pt x="5608" y="6914"/>
                    <a:pt x="5262" y="6694"/>
                  </a:cubicBezTo>
                  <a:cubicBezTo>
                    <a:pt x="4821" y="6379"/>
                    <a:pt x="4285" y="5969"/>
                    <a:pt x="4285" y="5308"/>
                  </a:cubicBezTo>
                  <a:cubicBezTo>
                    <a:pt x="4285" y="4741"/>
                    <a:pt x="4632" y="4331"/>
                    <a:pt x="5104" y="4111"/>
                  </a:cubicBezTo>
                  <a:lnTo>
                    <a:pt x="5104" y="3859"/>
                  </a:lnTo>
                  <a:cubicBezTo>
                    <a:pt x="5104" y="3606"/>
                    <a:pt x="5293" y="3449"/>
                    <a:pt x="5545" y="3449"/>
                  </a:cubicBezTo>
                  <a:close/>
                  <a:moveTo>
                    <a:pt x="10651" y="1"/>
                  </a:moveTo>
                  <a:cubicBezTo>
                    <a:pt x="10562" y="1"/>
                    <a:pt x="10473" y="34"/>
                    <a:pt x="10397" y="109"/>
                  </a:cubicBezTo>
                  <a:cubicBezTo>
                    <a:pt x="9389" y="834"/>
                    <a:pt x="8538" y="960"/>
                    <a:pt x="8034" y="960"/>
                  </a:cubicBezTo>
                  <a:cubicBezTo>
                    <a:pt x="7310" y="960"/>
                    <a:pt x="6396" y="645"/>
                    <a:pt x="5766" y="172"/>
                  </a:cubicBezTo>
                  <a:cubicBezTo>
                    <a:pt x="5703" y="109"/>
                    <a:pt x="5616" y="78"/>
                    <a:pt x="5526" y="78"/>
                  </a:cubicBezTo>
                  <a:cubicBezTo>
                    <a:pt x="5435" y="78"/>
                    <a:pt x="5341" y="109"/>
                    <a:pt x="5262" y="172"/>
                  </a:cubicBezTo>
                  <a:cubicBezTo>
                    <a:pt x="4632" y="645"/>
                    <a:pt x="3781" y="960"/>
                    <a:pt x="3025" y="960"/>
                  </a:cubicBezTo>
                  <a:cubicBezTo>
                    <a:pt x="2237" y="960"/>
                    <a:pt x="1418" y="645"/>
                    <a:pt x="662" y="109"/>
                  </a:cubicBezTo>
                  <a:cubicBezTo>
                    <a:pt x="582" y="47"/>
                    <a:pt x="495" y="20"/>
                    <a:pt x="411" y="20"/>
                  </a:cubicBezTo>
                  <a:cubicBezTo>
                    <a:pt x="196" y="20"/>
                    <a:pt x="0" y="198"/>
                    <a:pt x="0" y="424"/>
                  </a:cubicBezTo>
                  <a:lnTo>
                    <a:pt x="0" y="5276"/>
                  </a:lnTo>
                  <a:cubicBezTo>
                    <a:pt x="0" y="8616"/>
                    <a:pt x="2143" y="11609"/>
                    <a:pt x="5388" y="12680"/>
                  </a:cubicBezTo>
                  <a:cubicBezTo>
                    <a:pt x="5419" y="12696"/>
                    <a:pt x="5459" y="12703"/>
                    <a:pt x="5506" y="12703"/>
                  </a:cubicBezTo>
                  <a:cubicBezTo>
                    <a:pt x="5553" y="12703"/>
                    <a:pt x="5608" y="12696"/>
                    <a:pt x="5671" y="12680"/>
                  </a:cubicBezTo>
                  <a:cubicBezTo>
                    <a:pt x="8885" y="11609"/>
                    <a:pt x="11059" y="8616"/>
                    <a:pt x="11059" y="5276"/>
                  </a:cubicBezTo>
                  <a:lnTo>
                    <a:pt x="11059" y="424"/>
                  </a:lnTo>
                  <a:cubicBezTo>
                    <a:pt x="11059" y="182"/>
                    <a:pt x="10858" y="1"/>
                    <a:pt x="1065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50911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9693</TotalTime>
  <Words>2699</Words>
  <Application>Microsoft Office PowerPoint</Application>
  <PresentationFormat>Широкий екран</PresentationFormat>
  <Paragraphs>479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Ліщук Петро Андрійович</dc:creator>
  <cp:lastModifiedBy>Невідомий користувач</cp:lastModifiedBy>
  <cp:revision>1213</cp:revision>
  <cp:lastPrinted>2021-12-02T14:52:44Z</cp:lastPrinted>
  <dcterms:created xsi:type="dcterms:W3CDTF">2018-11-23T12:49:55Z</dcterms:created>
  <dcterms:modified xsi:type="dcterms:W3CDTF">2021-12-03T09:10:29Z</dcterms:modified>
</cp:coreProperties>
</file>